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9"/>
  </p:notesMasterIdLst>
  <p:sldIdLst>
    <p:sldId id="266" r:id="rId4"/>
    <p:sldId id="267" r:id="rId5"/>
    <p:sldId id="286" r:id="rId6"/>
    <p:sldId id="256" r:id="rId7"/>
    <p:sldId id="257" r:id="rId8"/>
    <p:sldId id="268" r:id="rId10"/>
    <p:sldId id="269" r:id="rId11"/>
    <p:sldId id="270" r:id="rId12"/>
    <p:sldId id="271" r:id="rId13"/>
    <p:sldId id="276" r:id="rId14"/>
    <p:sldId id="277" r:id="rId15"/>
    <p:sldId id="278" r:id="rId16"/>
    <p:sldId id="279" r:id="rId17"/>
    <p:sldId id="280" r:id="rId18"/>
    <p:sldId id="281" r:id="rId19"/>
    <p:sldId id="282" r:id="rId20"/>
    <p:sldId id="283" r:id="rId21"/>
    <p:sldId id="284" r:id="rId22"/>
    <p:sldId id="285" r:id="rId23"/>
    <p:sldId id="25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6" d="100"/>
          <a:sy n="156" d="100"/>
        </p:scale>
        <p:origin x="444" y="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CFCB4B1F-160A-4B7F-A9BC-1250F58F346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CFCB4B1F-160A-4B7F-A9BC-1250F58F346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CFCB4B1F-160A-4B7F-A9BC-1250F58F346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CFCB4B1F-160A-4B7F-A9BC-1250F58F346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CFCB4B1F-160A-4B7F-A9BC-1250F58F346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CFCB4B1F-160A-4B7F-A9BC-1250F58F346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CFCB4B1F-160A-4B7F-A9BC-1250F58F346D}"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CFCB4B1F-160A-4B7F-A9BC-1250F58F346D}"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CFCB4B1F-160A-4B7F-A9BC-1250F58F346D}"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CB4B1F-160A-4B7F-A9BC-1250F58F346D}"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FCB4B1F-160A-4B7F-A9BC-1250F58F346D}"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CFCB4B1F-160A-4B7F-A9BC-1250F58F346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FCB4B1F-160A-4B7F-A9BC-1250F58F346D}"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CFCB4B1F-160A-4B7F-A9BC-1250F58F346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CFCB4B1F-160A-4B7F-A9BC-1250F58F346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CFCB4B1F-160A-4B7F-A9BC-1250F58F346D}"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CFCB4B1F-160A-4B7F-A9BC-1250F58F346D}"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CFCB4B1F-160A-4B7F-A9BC-1250F58F346D}"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CFCB4B1F-160A-4B7F-A9BC-1250F58F346D}"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CB4B1F-160A-4B7F-A9BC-1250F58F346D}"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FCB4B1F-160A-4B7F-A9BC-1250F58F346D}"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FCB4B1F-160A-4B7F-A9BC-1250F58F346D}"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20FC0-1D5A-42F0-A685-D6CF80378C9E}"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CB4B1F-160A-4B7F-A9BC-1250F58F346D}"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F20FC0-1D5A-42F0-A685-D6CF80378C9E}"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CB4B1F-160A-4B7F-A9BC-1250F58F346D}"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F20FC0-1D5A-42F0-A685-D6CF80378C9E}"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4.png"/><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7.png"/><Relationship Id="rId1"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9.png"/><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22.png"/><Relationship Id="rId1"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3.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hyperlink" Target="https://youtu.be/imCjEio-sbw" TargetMode="Externa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www.shutterstock.com/search/parking+lot+top+view" TargetMode="External"/><Relationship Id="rId2" Type="http://schemas.openxmlformats.org/officeDocument/2006/relationships/hyperlink" Target="https://www.tensorflow.org/tensorboard" TargetMode="External"/><Relationship Id="rId1" Type="http://schemas.openxmlformats.org/officeDocument/2006/relationships/hyperlink" Target="https://github.com/ultralytics/yolov5"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9.png"/><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256145" y="3335655"/>
            <a:ext cx="4170680" cy="1459230"/>
          </a:xfrm>
        </p:spPr>
        <p:txBody>
          <a:bodyPr>
            <a:normAutofit lnSpcReduction="20000"/>
          </a:bodyPr>
          <a:lstStyle/>
          <a:p>
            <a:pPr algn="l">
              <a:buFont typeface="Arial" panose="020B0604020202020204" pitchFamily="34" charset="0"/>
            </a:pPr>
            <a:r>
              <a:rPr lang="en-US" dirty="0">
                <a:latin typeface="Times New Roman" panose="02020603050405020304" charset="0"/>
                <a:cs typeface="Times New Roman" panose="02020603050405020304" charset="0"/>
              </a:rPr>
              <a:t>Team members: </a:t>
            </a:r>
            <a:endParaRPr lang="en-US" dirty="0">
              <a:latin typeface="Times New Roman" panose="02020603050405020304" charset="0"/>
              <a:cs typeface="Times New Roman" panose="02020603050405020304" charset="0"/>
            </a:endParaRPr>
          </a:p>
          <a:p>
            <a:pPr algn="l">
              <a:buFont typeface="Arial" panose="020B0604020202020204" pitchFamily="34" charset="0"/>
            </a:pPr>
            <a:r>
              <a:rPr lang="en-US" dirty="0">
                <a:latin typeface="Times New Roman" panose="02020603050405020304" charset="0"/>
                <a:cs typeface="Times New Roman" panose="02020603050405020304" charset="0"/>
              </a:rPr>
              <a:t>                            Yunhui Ma</a:t>
            </a:r>
            <a:endParaRPr lang="en-US" dirty="0">
              <a:latin typeface="Times New Roman" panose="02020603050405020304" charset="0"/>
              <a:cs typeface="Times New Roman" panose="02020603050405020304" charset="0"/>
            </a:endParaRPr>
          </a:p>
          <a:p>
            <a:pPr algn="l">
              <a:buFont typeface="Arial" panose="020B0604020202020204" pitchFamily="34" charset="0"/>
            </a:pPr>
            <a:r>
              <a:rPr lang="en-US" dirty="0">
                <a:latin typeface="Times New Roman" panose="02020603050405020304" charset="0"/>
                <a:cs typeface="Times New Roman" panose="02020603050405020304" charset="0"/>
              </a:rPr>
              <a:t>                            Menghua Xie</a:t>
            </a:r>
            <a:endParaRPr lang="en-US" dirty="0">
              <a:latin typeface="Times New Roman" panose="02020603050405020304" charset="0"/>
              <a:cs typeface="Times New Roman" panose="02020603050405020304" charset="0"/>
            </a:endParaRPr>
          </a:p>
        </p:txBody>
      </p:sp>
      <p:sp>
        <p:nvSpPr>
          <p:cNvPr id="4" name="TextBox 3"/>
          <p:cNvSpPr txBox="1"/>
          <p:nvPr/>
        </p:nvSpPr>
        <p:spPr>
          <a:xfrm>
            <a:off x="1236980" y="1748155"/>
            <a:ext cx="9718675" cy="645160"/>
          </a:xfrm>
          <a:prstGeom prst="rect">
            <a:avLst/>
          </a:prstGeom>
          <a:noFill/>
        </p:spPr>
        <p:txBody>
          <a:bodyPr wrap="square" rtlCol="0">
            <a:spAutoFit/>
          </a:bodyPr>
          <a:lstStyle/>
          <a:p>
            <a:r>
              <a:rPr lang="en-US" sz="3600" dirty="0">
                <a:latin typeface="Times New Roman" panose="02020603050405020304" charset="0"/>
                <a:cs typeface="Times New Roman" panose="02020603050405020304" charset="0"/>
              </a:rPr>
              <a:t>Smart Parking Sys</a:t>
            </a:r>
            <a:r>
              <a:rPr lang="en-US" sz="3600" dirty="0">
                <a:latin typeface="Times New Roman" panose="02020603050405020304" charset="0"/>
                <a:cs typeface="Times New Roman" panose="02020603050405020304" charset="0"/>
              </a:rPr>
              <a:t>tem Based on Computer Vision</a:t>
            </a:r>
            <a:endParaRPr lang="en-US" sz="3600" dirty="0">
              <a:latin typeface="Times New Roman" panose="02020603050405020304" charset="0"/>
              <a:cs typeface="Times New Roman" panose="02020603050405020304" charset="0"/>
            </a:endParaRPr>
          </a:p>
        </p:txBody>
      </p:sp>
      <p:pic>
        <p:nvPicPr>
          <p:cNvPr id="1026" name="Picture 2" descr="Aerial view of Car parking lot_DJI_0140 | Aerial view, Aerial, Car parki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04470" y="2637790"/>
            <a:ext cx="3724275" cy="235331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p:cNvPicPr>
            <a:picLocks noChangeAspect="1"/>
          </p:cNvPicPr>
          <p:nvPr/>
        </p:nvPicPr>
        <p:blipFill>
          <a:blip r:embed="rId2"/>
          <a:stretch>
            <a:fillRect/>
          </a:stretch>
        </p:blipFill>
        <p:spPr>
          <a:xfrm>
            <a:off x="3571875" y="4652645"/>
            <a:ext cx="3684270" cy="1998980"/>
          </a:xfrm>
          <a:prstGeom prst="rect">
            <a:avLst/>
          </a:prstGeom>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327805"/>
            <a:ext cx="10984301" cy="722700"/>
          </a:xfrm>
        </p:spPr>
        <p:txBody>
          <a:bodyPr>
            <a:normAutofit/>
          </a:bodyPr>
          <a:lstStyle/>
          <a:p>
            <a:r>
              <a:rPr lang="en-US" sz="3200" b="1" dirty="0">
                <a:solidFill>
                  <a:schemeClr val="tx1">
                    <a:lumMod val="85000"/>
                    <a:lumOff val="15000"/>
                  </a:schemeClr>
                </a:solidFill>
              </a:rPr>
              <a:t>Part 2: Creating a map to check whether parking slots are empty</a:t>
            </a:r>
            <a:endParaRPr lang="en-US" sz="3200" b="1" dirty="0"/>
          </a:p>
        </p:txBody>
      </p:sp>
      <p:sp>
        <p:nvSpPr>
          <p:cNvPr id="4" name="TextBox 3"/>
          <p:cNvSpPr txBox="1"/>
          <p:nvPr/>
        </p:nvSpPr>
        <p:spPr>
          <a:xfrm>
            <a:off x="974785" y="1250830"/>
            <a:ext cx="10734798" cy="2062103"/>
          </a:xfrm>
          <a:prstGeom prst="rect">
            <a:avLst/>
          </a:prstGeom>
          <a:noFill/>
        </p:spPr>
        <p:txBody>
          <a:bodyPr wrap="none" rtlCol="0">
            <a:spAutoFit/>
          </a:bodyPr>
          <a:lstStyle/>
          <a:p>
            <a:r>
              <a:rPr lang="en-US" sz="3200" dirty="0"/>
              <a:t>It is difficult to find a recording video in the public parking lot.</a:t>
            </a:r>
            <a:endParaRPr lang="en-US" sz="3200" dirty="0"/>
          </a:p>
          <a:p>
            <a:r>
              <a:rPr lang="en-US" sz="3200" dirty="0"/>
              <a:t>In order to simulate the project, we just use 4 images including </a:t>
            </a:r>
            <a:endParaRPr lang="en-US" sz="3200" dirty="0"/>
          </a:p>
          <a:p>
            <a:r>
              <a:rPr lang="en-US" sz="3200" dirty="0"/>
              <a:t>14 parking slots and </a:t>
            </a:r>
            <a:r>
              <a:rPr lang="en-US" altLang="zh-CN" sz="3200" dirty="0"/>
              <a:t>some</a:t>
            </a:r>
            <a:r>
              <a:rPr lang="en-US" sz="3200" dirty="0"/>
              <a:t> vehicles in different locations.</a:t>
            </a:r>
            <a:endParaRPr lang="en-US" sz="3200" dirty="0"/>
          </a:p>
          <a:p>
            <a:endParaRPr lang="en-US" sz="3200" dirty="0"/>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1166" y="272870"/>
            <a:ext cx="10515600" cy="1788843"/>
          </a:xfrm>
        </p:spPr>
        <p:txBody>
          <a:bodyPr/>
          <a:lstStyle/>
          <a:p>
            <a:r>
              <a:rPr lang="en-US" dirty="0"/>
              <a:t>In order to achieve mapping, I firstly draw 14 bounding boxes in the 640x320 video recording camera view. Those 14 bounding boxes positions are fixed. Each boxes would have their own coordinate</a:t>
            </a:r>
            <a:endParaRPr lang="en-US" dirty="0"/>
          </a:p>
        </p:txBody>
      </p:sp>
      <p:pic>
        <p:nvPicPr>
          <p:cNvPr id="6" name="Picture 5"/>
          <p:cNvPicPr>
            <a:picLocks noChangeAspect="1"/>
          </p:cNvPicPr>
          <p:nvPr/>
        </p:nvPicPr>
        <p:blipFill>
          <a:blip r:embed="rId1"/>
          <a:stretch>
            <a:fillRect/>
          </a:stretch>
        </p:blipFill>
        <p:spPr>
          <a:xfrm>
            <a:off x="1045234" y="1749916"/>
            <a:ext cx="3263723" cy="4364355"/>
          </a:xfrm>
          <a:prstGeom prst="rect">
            <a:avLst/>
          </a:prstGeom>
        </p:spPr>
      </p:pic>
      <p:pic>
        <p:nvPicPr>
          <p:cNvPr id="10" name="Picture 9"/>
          <p:cNvPicPr>
            <a:picLocks noChangeAspect="1"/>
          </p:cNvPicPr>
          <p:nvPr/>
        </p:nvPicPr>
        <p:blipFill>
          <a:blip r:embed="rId2"/>
          <a:stretch>
            <a:fillRect/>
          </a:stretch>
        </p:blipFill>
        <p:spPr>
          <a:xfrm>
            <a:off x="4883153" y="2271712"/>
            <a:ext cx="7019925" cy="2314575"/>
          </a:xfrm>
          <a:prstGeom prst="rect">
            <a:avLst/>
          </a:prstGeom>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tretch>
            <a:fillRect/>
          </a:stretch>
        </p:blipFill>
        <p:spPr>
          <a:xfrm>
            <a:off x="472567" y="1245684"/>
            <a:ext cx="6100313" cy="3711024"/>
          </a:xfrm>
          <a:prstGeom prst="rect">
            <a:avLst/>
          </a:prstGeom>
        </p:spPr>
      </p:pic>
      <p:sp>
        <p:nvSpPr>
          <p:cNvPr id="9" name="TextBox 8"/>
          <p:cNvSpPr txBox="1"/>
          <p:nvPr/>
        </p:nvSpPr>
        <p:spPr>
          <a:xfrm>
            <a:off x="7815532" y="2320506"/>
            <a:ext cx="3200400" cy="1200329"/>
          </a:xfrm>
          <a:prstGeom prst="rect">
            <a:avLst/>
          </a:prstGeom>
          <a:noFill/>
        </p:spPr>
        <p:txBody>
          <a:bodyPr wrap="square" rtlCol="0">
            <a:spAutoFit/>
          </a:bodyPr>
          <a:lstStyle/>
          <a:p>
            <a:r>
              <a:rPr lang="en-US" dirty="0"/>
              <a:t>Those bounding boxes would be used to match the parking slots to see whether a car is inside the bounding boxes</a:t>
            </a:r>
            <a:endParaRPr lang="en-US" dirty="0"/>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1"/>
          <a:stretch>
            <a:fillRect/>
          </a:stretch>
        </p:blipFill>
        <p:spPr>
          <a:xfrm>
            <a:off x="4986020" y="3235960"/>
            <a:ext cx="6991350" cy="2237740"/>
          </a:xfrm>
          <a:prstGeom prst="rect">
            <a:avLst/>
          </a:prstGeom>
        </p:spPr>
      </p:pic>
      <p:sp>
        <p:nvSpPr>
          <p:cNvPr id="9" name="Content Placeholder 8"/>
          <p:cNvSpPr>
            <a:spLocks noGrp="1"/>
          </p:cNvSpPr>
          <p:nvPr>
            <p:ph idx="1"/>
          </p:nvPr>
        </p:nvSpPr>
        <p:spPr>
          <a:xfrm>
            <a:off x="1026542" y="483079"/>
            <a:ext cx="7832786" cy="2820838"/>
          </a:xfrm>
        </p:spPr>
        <p:txBody>
          <a:bodyPr>
            <a:normAutofit/>
          </a:bodyPr>
          <a:lstStyle/>
          <a:p>
            <a:r>
              <a:rPr lang="en-US" sz="2000" dirty="0"/>
              <a:t>Inside the detect() function, when the algorithm detects the vehicle objects in the video. The vehicle pixel locations (x, y) are stored in the det.</a:t>
            </a:r>
            <a:endParaRPr lang="en-US" sz="2000" dirty="0"/>
          </a:p>
          <a:p>
            <a:r>
              <a:rPr lang="en-US" sz="2000" dirty="0"/>
              <a:t>In this for loop, </a:t>
            </a:r>
            <a:r>
              <a:rPr lang="en-US" sz="2000" dirty="0" err="1"/>
              <a:t>xyxy</a:t>
            </a:r>
            <a:r>
              <a:rPr lang="en-US" sz="2000" dirty="0"/>
              <a:t>[] which is obtained from det object is the pixel location corresponding to each detected vehicle.</a:t>
            </a:r>
            <a:endParaRPr lang="en-US" sz="2000" dirty="0"/>
          </a:p>
          <a:p>
            <a:r>
              <a:rPr lang="en-US" sz="2000" dirty="0"/>
              <a:t>Obtain their center point</a:t>
            </a:r>
            <a:endParaRPr lang="en-US" sz="2000" dirty="0"/>
          </a:p>
          <a:p>
            <a:endParaRPr lang="en-US" sz="2000" dirty="0"/>
          </a:p>
          <a:p>
            <a:endParaRPr lang="en-US" sz="2000" dirty="0"/>
          </a:p>
        </p:txBody>
      </p:sp>
      <p:pic>
        <p:nvPicPr>
          <p:cNvPr id="12" name="Picture 11"/>
          <p:cNvPicPr>
            <a:picLocks noChangeAspect="1"/>
          </p:cNvPicPr>
          <p:nvPr/>
        </p:nvPicPr>
        <p:blipFill>
          <a:blip r:embed="rId2"/>
          <a:stretch>
            <a:fillRect/>
          </a:stretch>
        </p:blipFill>
        <p:spPr>
          <a:xfrm>
            <a:off x="182245" y="3058160"/>
            <a:ext cx="4612005" cy="2593975"/>
          </a:xfrm>
          <a:prstGeom prst="rect">
            <a:avLst/>
          </a:prstGeom>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p:cNvPicPr>
            <a:picLocks noGrp="1" noChangeAspect="1"/>
          </p:cNvPicPr>
          <p:nvPr>
            <p:ph idx="1"/>
          </p:nvPr>
        </p:nvPicPr>
        <p:blipFill>
          <a:blip r:embed="rId1"/>
          <a:stretch>
            <a:fillRect/>
          </a:stretch>
        </p:blipFill>
        <p:spPr>
          <a:xfrm>
            <a:off x="521620" y="169354"/>
            <a:ext cx="7042585" cy="4351338"/>
          </a:xfrm>
          <a:prstGeom prst="rect">
            <a:avLst/>
          </a:prstGeom>
        </p:spPr>
      </p:pic>
      <p:pic>
        <p:nvPicPr>
          <p:cNvPr id="9" name="Picture 8"/>
          <p:cNvPicPr>
            <a:picLocks noChangeAspect="1"/>
          </p:cNvPicPr>
          <p:nvPr/>
        </p:nvPicPr>
        <p:blipFill>
          <a:blip r:embed="rId2"/>
          <a:stretch>
            <a:fillRect/>
          </a:stretch>
        </p:blipFill>
        <p:spPr>
          <a:xfrm>
            <a:off x="60385" y="4641347"/>
            <a:ext cx="12192000" cy="641684"/>
          </a:xfrm>
          <a:prstGeom prst="rect">
            <a:avLst/>
          </a:prstGeom>
        </p:spPr>
      </p:pic>
      <p:sp>
        <p:nvSpPr>
          <p:cNvPr id="10" name="TextBox 9"/>
          <p:cNvSpPr txBox="1"/>
          <p:nvPr/>
        </p:nvSpPr>
        <p:spPr>
          <a:xfrm>
            <a:off x="1587260" y="5615796"/>
            <a:ext cx="6935638" cy="923330"/>
          </a:xfrm>
          <a:prstGeom prst="rect">
            <a:avLst/>
          </a:prstGeom>
          <a:noFill/>
        </p:spPr>
        <p:txBody>
          <a:bodyPr wrap="square" rtlCol="0">
            <a:spAutoFit/>
          </a:bodyPr>
          <a:lstStyle/>
          <a:p>
            <a:r>
              <a:rPr lang="en-US" dirty="0"/>
              <a:t>Check their center points to see if they are inside the bounding boxes.</a:t>
            </a:r>
            <a:endParaRPr lang="en-US" dirty="0"/>
          </a:p>
          <a:p>
            <a:r>
              <a:rPr lang="en-US" dirty="0"/>
              <a:t>The </a:t>
            </a:r>
            <a:r>
              <a:rPr lang="en-US" dirty="0" err="1"/>
              <a:t>park_nums</a:t>
            </a:r>
            <a:r>
              <a:rPr lang="en-US" dirty="0"/>
              <a:t>[0-13] array is used to recording whether the parking slots are occurred.</a:t>
            </a:r>
            <a:endParaRPr lang="en-US" dirty="0"/>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a:stretch>
            <a:fillRect/>
          </a:stretch>
        </p:blipFill>
        <p:spPr>
          <a:xfrm>
            <a:off x="304800" y="615056"/>
            <a:ext cx="4828236" cy="4886584"/>
          </a:xfrm>
          <a:prstGeom prst="rect">
            <a:avLst/>
          </a:prstGeom>
        </p:spPr>
      </p:pic>
      <p:sp>
        <p:nvSpPr>
          <p:cNvPr id="6" name="TextBox 5"/>
          <p:cNvSpPr txBox="1"/>
          <p:nvPr/>
        </p:nvSpPr>
        <p:spPr>
          <a:xfrm>
            <a:off x="5524500" y="845820"/>
            <a:ext cx="5002001" cy="2308324"/>
          </a:xfrm>
          <a:prstGeom prst="rect">
            <a:avLst/>
          </a:prstGeom>
          <a:noFill/>
        </p:spPr>
        <p:txBody>
          <a:bodyPr wrap="square" rtlCol="0">
            <a:spAutoFit/>
          </a:bodyPr>
          <a:lstStyle/>
          <a:p>
            <a:r>
              <a:rPr lang="en-US" dirty="0"/>
              <a:t>In</a:t>
            </a:r>
            <a:r>
              <a:rPr lang="zh-CN" altLang="en-US" dirty="0"/>
              <a:t> </a:t>
            </a:r>
            <a:r>
              <a:rPr lang="en-US" altLang="zh-CN" dirty="0"/>
              <a:t>this</a:t>
            </a:r>
            <a:r>
              <a:rPr lang="zh-CN" altLang="en-US" dirty="0"/>
              <a:t> </a:t>
            </a:r>
            <a:r>
              <a:rPr lang="en-US" altLang="zh-CN" dirty="0"/>
              <a:t>case,</a:t>
            </a:r>
            <a:r>
              <a:rPr lang="zh-CN" altLang="en-US" dirty="0"/>
              <a:t> </a:t>
            </a:r>
            <a:r>
              <a:rPr lang="en-US" altLang="zh-CN" dirty="0"/>
              <a:t>from</a:t>
            </a:r>
            <a:r>
              <a:rPr lang="zh-CN" altLang="en-US" dirty="0"/>
              <a:t> </a:t>
            </a:r>
            <a:r>
              <a:rPr lang="en-US" altLang="zh-CN" dirty="0"/>
              <a:t>the</a:t>
            </a:r>
            <a:r>
              <a:rPr lang="zh-CN" altLang="en-US" dirty="0"/>
              <a:t> </a:t>
            </a:r>
            <a:r>
              <a:rPr lang="en-US" altLang="zh-CN" dirty="0"/>
              <a:t>image,</a:t>
            </a:r>
            <a:r>
              <a:rPr lang="zh-CN" altLang="en-US" dirty="0"/>
              <a:t> </a:t>
            </a:r>
            <a:r>
              <a:rPr lang="en-US" altLang="zh-CN" dirty="0"/>
              <a:t>we</a:t>
            </a:r>
            <a:r>
              <a:rPr lang="zh-CN" altLang="en-US" dirty="0"/>
              <a:t> </a:t>
            </a:r>
            <a:r>
              <a:rPr lang="en-US" altLang="zh-CN" dirty="0"/>
              <a:t>can see that there 5 parking slots are empty. In the terminal, </a:t>
            </a:r>
            <a:endParaRPr lang="en-US" altLang="zh-CN" dirty="0"/>
          </a:p>
          <a:p>
            <a:r>
              <a:rPr lang="en-US" dirty="0"/>
              <a:t>It is printing out the message showing that the first three, and second and third last parking slots are empty. The rest of parking slots are occurred. 0 represents the empty parking slots, and 1 represents the occurred parking slots.</a:t>
            </a:r>
            <a:endParaRPr lang="en-US" dirty="0"/>
          </a:p>
          <a:p>
            <a:r>
              <a:rPr lang="en-US" dirty="0"/>
              <a:t>There are total 9 cars and 5 spaces in this case. </a:t>
            </a:r>
            <a:endParaRPr lang="en-US" dirty="0"/>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Part 3: Sending message to Phone</a:t>
            </a:r>
            <a:endParaRPr lang="en-US" b="1" dirty="0"/>
          </a:p>
        </p:txBody>
      </p:sp>
      <p:sp>
        <p:nvSpPr>
          <p:cNvPr id="3" name="Content Placeholder 2"/>
          <p:cNvSpPr>
            <a:spLocks noGrp="1"/>
          </p:cNvSpPr>
          <p:nvPr>
            <p:ph idx="1"/>
          </p:nvPr>
        </p:nvSpPr>
        <p:spPr>
          <a:xfrm>
            <a:off x="838200" y="1825625"/>
            <a:ext cx="10515600" cy="1489075"/>
          </a:xfrm>
        </p:spPr>
        <p:txBody>
          <a:bodyPr/>
          <a:lstStyle/>
          <a:p>
            <a:r>
              <a:rPr lang="en-US" dirty="0"/>
              <a:t>Using </a:t>
            </a:r>
            <a:r>
              <a:rPr lang="en-US" dirty="0" err="1"/>
              <a:t>twilio</a:t>
            </a:r>
            <a:r>
              <a:rPr lang="en-US" dirty="0"/>
              <a:t> to send message to phone</a:t>
            </a:r>
            <a:endParaRPr lang="en-US" dirty="0"/>
          </a:p>
          <a:p>
            <a:r>
              <a:rPr lang="en-US" dirty="0"/>
              <a:t>Creating a button to send message when pressing </a:t>
            </a:r>
            <a:endParaRPr lang="en-US" dirty="0"/>
          </a:p>
        </p:txBody>
      </p:sp>
      <p:pic>
        <p:nvPicPr>
          <p:cNvPr id="6" name="Picture 5"/>
          <p:cNvPicPr>
            <a:picLocks noChangeAspect="1"/>
          </p:cNvPicPr>
          <p:nvPr/>
        </p:nvPicPr>
        <p:blipFill>
          <a:blip r:embed="rId1"/>
          <a:stretch>
            <a:fillRect/>
          </a:stretch>
        </p:blipFill>
        <p:spPr>
          <a:xfrm>
            <a:off x="342900" y="2939508"/>
            <a:ext cx="9662160" cy="1863015"/>
          </a:xfrm>
          <a:prstGeom prst="rect">
            <a:avLst/>
          </a:prstGeom>
        </p:spPr>
      </p:pic>
      <p:pic>
        <p:nvPicPr>
          <p:cNvPr id="8" name="Picture 7"/>
          <p:cNvPicPr>
            <a:picLocks noChangeAspect="1"/>
          </p:cNvPicPr>
          <p:nvPr/>
        </p:nvPicPr>
        <p:blipFill>
          <a:blip r:embed="rId2"/>
          <a:stretch>
            <a:fillRect/>
          </a:stretch>
        </p:blipFill>
        <p:spPr>
          <a:xfrm>
            <a:off x="589597" y="4832143"/>
            <a:ext cx="8162925" cy="1219200"/>
          </a:xfrm>
          <a:prstGeom prst="rect">
            <a:avLst/>
          </a:prstGeom>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Receiving message</a:t>
            </a:r>
            <a:endParaRPr lang="en-US" b="1" dirty="0"/>
          </a:p>
        </p:txBody>
      </p:sp>
      <p:sp>
        <p:nvSpPr>
          <p:cNvPr id="3" name="Content Placeholder 2"/>
          <p:cNvSpPr>
            <a:spLocks noGrp="1"/>
          </p:cNvSpPr>
          <p:nvPr>
            <p:ph idx="1"/>
          </p:nvPr>
        </p:nvSpPr>
        <p:spPr>
          <a:xfrm>
            <a:off x="838200" y="1825625"/>
            <a:ext cx="10515600" cy="757555"/>
          </a:xfrm>
        </p:spPr>
        <p:txBody>
          <a:bodyPr>
            <a:normAutofit fontScale="92500" lnSpcReduction="10000"/>
          </a:bodyPr>
          <a:lstStyle/>
          <a:p>
            <a:r>
              <a:rPr lang="en-US" dirty="0"/>
              <a:t>Once I clicked the button, phone would receive a message including the parking </a:t>
            </a:r>
            <a:r>
              <a:rPr lang="en-US" altLang="zh-CN" dirty="0"/>
              <a:t>space</a:t>
            </a:r>
            <a:r>
              <a:rPr lang="en-US" dirty="0"/>
              <a:t> information</a:t>
            </a:r>
            <a:endParaRPr lang="en-US" dirty="0"/>
          </a:p>
        </p:txBody>
      </p:sp>
      <p:pic>
        <p:nvPicPr>
          <p:cNvPr id="4" name="Picture 3" descr="Text, application&#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947761" y="2204402"/>
            <a:ext cx="2550319" cy="4533900"/>
          </a:xfrm>
          <a:prstGeom prst="rect">
            <a:avLst/>
          </a:prstGeom>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953" y="103869"/>
            <a:ext cx="10515600" cy="696232"/>
          </a:xfrm>
        </p:spPr>
        <p:txBody>
          <a:bodyPr/>
          <a:lstStyle/>
          <a:p>
            <a:r>
              <a:rPr lang="en-US" dirty="0"/>
              <a:t>Demo</a:t>
            </a:r>
            <a:endParaRPr lang="en-US" dirty="0"/>
          </a:p>
        </p:txBody>
      </p:sp>
      <p:sp>
        <p:nvSpPr>
          <p:cNvPr id="5" name="Content Placeholder 4"/>
          <p:cNvSpPr>
            <a:spLocks noGrp="1"/>
          </p:cNvSpPr>
          <p:nvPr>
            <p:ph idx="1"/>
          </p:nvPr>
        </p:nvSpPr>
        <p:spPr/>
        <p:txBody>
          <a:bodyPr/>
          <a:lstStyle/>
          <a:p>
            <a:r>
              <a:rPr lang="en-US" dirty="0">
                <a:hlinkClick r:id="rId1"/>
              </a:rPr>
              <a:t>https://youtu.be/imCjEio-sbw</a:t>
            </a:r>
            <a:endParaRPr lang="en-US" dirty="0"/>
          </a:p>
          <a:p>
            <a:endParaRPr lang="en-US" dirty="0"/>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endParaRPr lang="en-US" dirty="0"/>
          </a:p>
        </p:txBody>
      </p:sp>
      <p:sp>
        <p:nvSpPr>
          <p:cNvPr id="3" name="Content Placeholder 2"/>
          <p:cNvSpPr>
            <a:spLocks noGrp="1"/>
          </p:cNvSpPr>
          <p:nvPr>
            <p:ph idx="1"/>
          </p:nvPr>
        </p:nvSpPr>
        <p:spPr>
          <a:xfrm>
            <a:off x="777240" y="1276985"/>
            <a:ext cx="10515600" cy="3371215"/>
          </a:xfrm>
        </p:spPr>
        <p:txBody>
          <a:bodyPr>
            <a:normAutofit fontScale="62500" lnSpcReduction="20000"/>
          </a:bodyPr>
          <a:lstStyle/>
          <a:p>
            <a:r>
              <a:rPr lang="en-US" dirty="0"/>
              <a:t>In this project, it has good prediction on a smaller scale of parking lot such as the demo that we showed.</a:t>
            </a:r>
            <a:endParaRPr lang="en-US" dirty="0"/>
          </a:p>
          <a:p>
            <a:r>
              <a:rPr lang="en-US" dirty="0"/>
              <a:t>Testing on larger scale of parking lot would require a lot of images to train in order to get a good prediction result. It is time consuming on training the model. In addition, the training should include different angel of car view. In our project, the training data set only includes the top view of cars.</a:t>
            </a:r>
            <a:endParaRPr lang="en-US" dirty="0"/>
          </a:p>
          <a:p>
            <a:r>
              <a:rPr lang="en-US" dirty="0"/>
              <a:t>Due to the limitation of camera, the edges of the image recorded by camera are curved, which would affect the prediction.</a:t>
            </a:r>
            <a:endParaRPr lang="en-US" dirty="0"/>
          </a:p>
          <a:p>
            <a:r>
              <a:rPr lang="en-US" dirty="0"/>
              <a:t>It would need a lot of time to create bounding boxes to achieve mapping on the larger scale of parking lots.</a:t>
            </a:r>
            <a:endParaRPr lang="en-US" dirty="0"/>
          </a:p>
          <a:p>
            <a:r>
              <a:rPr lang="en-US" dirty="0"/>
              <a:t>The system should work on the outdoor parking lots because the cameras will be equipped at the top of place to get the top view images. Each camera should be able to detect more than 100 parking slots, and it only needs few cameras to capture the whole parking lot.</a:t>
            </a:r>
            <a:endParaRPr lang="en-US" dirty="0"/>
          </a:p>
          <a:p>
            <a:r>
              <a:rPr lang="en-US" dirty="0"/>
              <a:t>Due to the higher performance of CNN model, it is affected by external factors.</a:t>
            </a:r>
            <a:endParaRPr lang="en-US" dirty="0"/>
          </a:p>
          <a:p>
            <a:r>
              <a:rPr lang="en-US" dirty="0"/>
              <a:t>The system can provide useful message to people to find an available parking slot in large outdoor parking lot during the peak time. </a:t>
            </a:r>
            <a:endParaRPr lang="en-US" dirty="0"/>
          </a:p>
          <a:p>
            <a:pPr marL="0" indent="0">
              <a:buNone/>
            </a:pPr>
            <a:endParaRPr lang="en-US" dirty="0"/>
          </a:p>
          <a:p>
            <a:endParaRPr lang="en-US" dirty="0"/>
          </a:p>
        </p:txBody>
      </p:sp>
      <p:pic>
        <p:nvPicPr>
          <p:cNvPr id="5" name="Picture 4" descr="Text&#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459824" y="4468689"/>
            <a:ext cx="3954936" cy="2224651"/>
          </a:xfrm>
          <a:prstGeom prst="rect">
            <a:avLst/>
          </a:prstGeom>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55295" y="1548704"/>
            <a:ext cx="11071860" cy="4459665"/>
          </a:xfrm>
        </p:spPr>
        <p:txBody>
          <a:bodyPr>
            <a:noAutofit/>
          </a:bodyPr>
          <a:lstStyle/>
          <a:p>
            <a:pPr algn="l">
              <a:buFont typeface="Arial" panose="020B0604020202020204" pitchFamily="34" charset="0"/>
            </a:pPr>
            <a:r>
              <a:rPr lang="en-US" sz="1800" dirty="0">
                <a:latin typeface="Times New Roman" panose="02020603050405020304" charset="0"/>
                <a:cs typeface="Times New Roman" panose="02020603050405020304" charset="0"/>
              </a:rPr>
              <a:t>Goals</a:t>
            </a:r>
            <a:endParaRPr lang="en-US" sz="1800" dirty="0">
              <a:latin typeface="Times New Roman" panose="02020603050405020304" charset="0"/>
              <a:cs typeface="Times New Roman" panose="02020603050405020304" charset="0"/>
            </a:endParaRPr>
          </a:p>
          <a:p>
            <a:pPr algn="l">
              <a:buFont typeface="Arial" panose="020B0604020202020204" pitchFamily="34" charset="0"/>
            </a:pPr>
            <a:r>
              <a:rPr lang="en-US" sz="1800" dirty="0">
                <a:latin typeface="Times New Roman" panose="02020603050405020304" charset="0"/>
                <a:cs typeface="Times New Roman" panose="02020603050405020304" charset="0"/>
              </a:rPr>
              <a:t>·Using Camera to check the parking spot. (CNN)</a:t>
            </a:r>
            <a:endParaRPr lang="en-US" sz="1800" dirty="0">
              <a:latin typeface="Times New Roman" panose="02020603050405020304" charset="0"/>
              <a:cs typeface="Times New Roman" panose="02020603050405020304" charset="0"/>
            </a:endParaRPr>
          </a:p>
          <a:p>
            <a:pPr algn="l">
              <a:buFont typeface="Arial" panose="020B0604020202020204" pitchFamily="34" charset="0"/>
            </a:pPr>
            <a:r>
              <a:rPr lang="en-US" sz="1800" dirty="0">
                <a:latin typeface="Times New Roman" panose="02020603050405020304" charset="0"/>
                <a:cs typeface="Times New Roman" panose="02020603050405020304" charset="0"/>
                <a:sym typeface="+mn-ea"/>
              </a:rPr>
              <a:t>·</a:t>
            </a:r>
            <a:r>
              <a:rPr lang="en-US" sz="1800" dirty="0">
                <a:latin typeface="Times New Roman" panose="02020603050405020304" charset="0"/>
                <a:cs typeface="Times New Roman" panose="02020603050405020304" charset="0"/>
              </a:rPr>
              <a:t>creating a map that corresponding to the parking lot.</a:t>
            </a:r>
            <a:endParaRPr lang="en-US" sz="1800" dirty="0">
              <a:latin typeface="Times New Roman" panose="02020603050405020304" charset="0"/>
              <a:cs typeface="Times New Roman" panose="02020603050405020304" charset="0"/>
            </a:endParaRPr>
          </a:p>
          <a:p>
            <a:pPr algn="l">
              <a:buFont typeface="Arial" panose="020B0604020202020204" pitchFamily="34" charset="0"/>
            </a:pPr>
            <a:r>
              <a:rPr lang="en-US" sz="1800" dirty="0">
                <a:latin typeface="Times New Roman" panose="02020603050405020304" charset="0"/>
                <a:cs typeface="Times New Roman" panose="02020603050405020304" charset="0"/>
                <a:sym typeface="+mn-ea"/>
              </a:rPr>
              <a:t>·</a:t>
            </a:r>
            <a:r>
              <a:rPr lang="en-US" sz="1800" dirty="0">
                <a:latin typeface="Times New Roman" panose="02020603050405020304" charset="0"/>
                <a:cs typeface="Times New Roman" panose="02020603050405020304" charset="0"/>
              </a:rPr>
              <a:t>The system can manage the data and show the imformation which parking slots are available.</a:t>
            </a:r>
            <a:endParaRPr lang="en-US" sz="1800" dirty="0">
              <a:latin typeface="Times New Roman" panose="02020603050405020304" charset="0"/>
              <a:cs typeface="Times New Roman" panose="02020603050405020304" charset="0"/>
            </a:endParaRPr>
          </a:p>
          <a:p>
            <a:pPr algn="l">
              <a:buFont typeface="Arial" panose="020B0604020202020204" pitchFamily="34" charset="0"/>
            </a:pPr>
            <a:r>
              <a:rPr lang="en-US" sz="1800" dirty="0">
                <a:latin typeface="Times New Roman" panose="02020603050405020304" charset="0"/>
                <a:cs typeface="Times New Roman" panose="02020603050405020304" charset="0"/>
                <a:sym typeface="+mn-ea"/>
              </a:rPr>
              <a:t>·</a:t>
            </a:r>
            <a:r>
              <a:rPr lang="en-US" sz="1800" dirty="0">
                <a:latin typeface="Times New Roman" panose="02020603050405020304" charset="0"/>
                <a:cs typeface="Times New Roman" panose="02020603050405020304" charset="0"/>
              </a:rPr>
              <a:t>The information will be transferred to other device and tell users the available parking slots.</a:t>
            </a:r>
            <a:endParaRPr lang="en-US" sz="1800" dirty="0">
              <a:latin typeface="Times New Roman" panose="02020603050405020304" charset="0"/>
              <a:cs typeface="Times New Roman" panose="02020603050405020304" charset="0"/>
            </a:endParaRPr>
          </a:p>
          <a:p>
            <a:pPr algn="l">
              <a:buFont typeface="Arial" panose="020B0604020202020204" pitchFamily="34" charset="0"/>
            </a:pPr>
            <a:r>
              <a:rPr lang="en-US" sz="1800" dirty="0">
                <a:latin typeface="Times New Roman" panose="02020603050405020304" charset="0"/>
                <a:cs typeface="Times New Roman" panose="02020603050405020304" charset="0"/>
              </a:rPr>
              <a:t>Deliverables</a:t>
            </a:r>
            <a:endParaRPr lang="en-US" sz="1800" dirty="0">
              <a:latin typeface="Times New Roman" panose="02020603050405020304" charset="0"/>
              <a:cs typeface="Times New Roman" panose="02020603050405020304" charset="0"/>
            </a:endParaRPr>
          </a:p>
          <a:p>
            <a:pPr algn="l">
              <a:buFont typeface="Arial" panose="020B0604020202020204" pitchFamily="34" charset="0"/>
            </a:pPr>
            <a:r>
              <a:rPr lang="en-US" sz="1800" dirty="0">
                <a:latin typeface="Times New Roman" panose="02020603050405020304" charset="0"/>
                <a:cs typeface="Times New Roman" panose="02020603050405020304" charset="0"/>
                <a:sym typeface="+mn-ea"/>
              </a:rPr>
              <a:t>·</a:t>
            </a:r>
            <a:r>
              <a:rPr lang="en-US" sz="1800" dirty="0">
                <a:latin typeface="Times New Roman" panose="02020603050405020304" charset="0"/>
                <a:cs typeface="Times New Roman" panose="02020603050405020304" charset="0"/>
              </a:rPr>
              <a:t> Decide equipment, research, programming language.</a:t>
            </a:r>
            <a:endParaRPr lang="en-US" sz="1800" dirty="0">
              <a:latin typeface="Times New Roman" panose="02020603050405020304" charset="0"/>
              <a:cs typeface="Times New Roman" panose="02020603050405020304" charset="0"/>
            </a:endParaRPr>
          </a:p>
          <a:p>
            <a:pPr algn="l">
              <a:buFont typeface="Arial" panose="020B0604020202020204" pitchFamily="34" charset="0"/>
            </a:pPr>
            <a:r>
              <a:rPr lang="en-US" sz="1800" dirty="0">
                <a:latin typeface="Times New Roman" panose="02020603050405020304" charset="0"/>
                <a:cs typeface="Times New Roman" panose="02020603050405020304" charset="0"/>
                <a:sym typeface="+mn-ea"/>
              </a:rPr>
              <a:t>·</a:t>
            </a:r>
            <a:r>
              <a:rPr lang="en-US" sz="1800" dirty="0">
                <a:latin typeface="Times New Roman" panose="02020603050405020304" charset="0"/>
                <a:cs typeface="Times New Roman" panose="02020603050405020304" charset="0"/>
              </a:rPr>
              <a:t> Apply Machine learning to recognize cars (Analysis which models can be used)</a:t>
            </a:r>
            <a:endParaRPr lang="en-US" sz="1800" dirty="0">
              <a:latin typeface="Times New Roman" panose="02020603050405020304" charset="0"/>
              <a:cs typeface="Times New Roman" panose="02020603050405020304" charset="0"/>
            </a:endParaRPr>
          </a:p>
          <a:p>
            <a:pPr algn="l">
              <a:buFont typeface="Arial" panose="020B0604020202020204" pitchFamily="34" charset="0"/>
            </a:pPr>
            <a:r>
              <a:rPr lang="en-US" sz="1800" dirty="0">
                <a:latin typeface="Times New Roman" panose="02020603050405020304" charset="0"/>
                <a:cs typeface="Times New Roman" panose="02020603050405020304" charset="0"/>
                <a:sym typeface="+mn-ea"/>
              </a:rPr>
              <a:t>·</a:t>
            </a:r>
            <a:r>
              <a:rPr lang="en-US" sz="1800" dirty="0">
                <a:latin typeface="Times New Roman" panose="02020603050405020304" charset="0"/>
                <a:cs typeface="Times New Roman" panose="02020603050405020304" charset="0"/>
              </a:rPr>
              <a:t> Testing image recognition, optimize the model</a:t>
            </a:r>
            <a:endParaRPr lang="en-US" sz="1800" dirty="0">
              <a:latin typeface="Times New Roman" panose="02020603050405020304" charset="0"/>
              <a:cs typeface="Times New Roman" panose="02020603050405020304" charset="0"/>
            </a:endParaRPr>
          </a:p>
          <a:p>
            <a:pPr algn="l">
              <a:buFont typeface="Arial" panose="020B0604020202020204" pitchFamily="34" charset="0"/>
            </a:pPr>
            <a:r>
              <a:rPr lang="en-US" sz="1800" dirty="0">
                <a:latin typeface="Times New Roman" panose="02020603050405020304" charset="0"/>
                <a:cs typeface="Times New Roman" panose="02020603050405020304" charset="0"/>
                <a:sym typeface="+mn-ea"/>
              </a:rPr>
              <a:t>· </a:t>
            </a:r>
            <a:r>
              <a:rPr lang="en-US" sz="1800" dirty="0">
                <a:latin typeface="Times New Roman" panose="02020603050405020304" charset="0"/>
                <a:cs typeface="Times New Roman" panose="02020603050405020304" charset="0"/>
              </a:rPr>
              <a:t>Create a map that correspond to the parking lot.</a:t>
            </a:r>
            <a:endParaRPr lang="en-US" sz="1800" dirty="0">
              <a:latin typeface="Times New Roman" panose="02020603050405020304" charset="0"/>
              <a:cs typeface="Times New Roman" panose="02020603050405020304" charset="0"/>
            </a:endParaRPr>
          </a:p>
          <a:p>
            <a:pPr algn="l">
              <a:buFont typeface="Arial" panose="020B0604020202020204" pitchFamily="34" charset="0"/>
            </a:pPr>
            <a:r>
              <a:rPr lang="en-US" sz="1800" dirty="0">
                <a:latin typeface="Times New Roman" panose="02020603050405020304" charset="0"/>
                <a:cs typeface="Times New Roman" panose="02020603050405020304" charset="0"/>
                <a:sym typeface="+mn-ea"/>
              </a:rPr>
              <a:t>·</a:t>
            </a:r>
            <a:r>
              <a:rPr lang="en-US" sz="1800" dirty="0">
                <a:latin typeface="Times New Roman" panose="02020603050405020304" charset="0"/>
                <a:cs typeface="Times New Roman" panose="02020603050405020304" charset="0"/>
              </a:rPr>
              <a:t> Matching the available parking slot</a:t>
            </a:r>
            <a:endParaRPr lang="en-US" sz="1800" dirty="0">
              <a:latin typeface="Times New Roman" panose="02020603050405020304" charset="0"/>
              <a:cs typeface="Times New Roman" panose="02020603050405020304" charset="0"/>
            </a:endParaRPr>
          </a:p>
          <a:p>
            <a:pPr algn="l">
              <a:buFont typeface="Arial" panose="020B0604020202020204" pitchFamily="34" charset="0"/>
            </a:pPr>
            <a:r>
              <a:rPr lang="en-US" sz="1800" dirty="0">
                <a:latin typeface="Times New Roman" panose="02020603050405020304" charset="0"/>
                <a:cs typeface="Times New Roman" panose="02020603050405020304" charset="0"/>
                <a:sym typeface="+mn-ea"/>
              </a:rPr>
              <a:t>·</a:t>
            </a:r>
            <a:r>
              <a:rPr lang="en-US" sz="1800" dirty="0">
                <a:latin typeface="Times New Roman" panose="02020603050405020304" charset="0"/>
                <a:cs typeface="Times New Roman" panose="02020603050405020304" charset="0"/>
              </a:rPr>
              <a:t> Sending data to other device (mobile phone)</a:t>
            </a:r>
            <a:endParaRPr lang="en-US" sz="1800" dirty="0">
              <a:latin typeface="Times New Roman" panose="02020603050405020304" charset="0"/>
              <a:cs typeface="Times New Roman" panose="02020603050405020304" charset="0"/>
            </a:endParaRPr>
          </a:p>
          <a:p>
            <a:pPr algn="l">
              <a:buFont typeface="Arial" panose="020B0604020202020204" pitchFamily="34" charset="0"/>
            </a:pPr>
            <a:endParaRPr lang="en-US" sz="1800" dirty="0">
              <a:latin typeface="Times New Roman" panose="02020603050405020304" charset="0"/>
              <a:cs typeface="Times New Roman" panose="02020603050405020304" charset="0"/>
            </a:endParaRPr>
          </a:p>
        </p:txBody>
      </p:sp>
      <p:sp>
        <p:nvSpPr>
          <p:cNvPr id="4" name="TextBox 3"/>
          <p:cNvSpPr txBox="1"/>
          <p:nvPr/>
        </p:nvSpPr>
        <p:spPr>
          <a:xfrm>
            <a:off x="758190" y="639445"/>
            <a:ext cx="7216140" cy="583565"/>
          </a:xfrm>
          <a:prstGeom prst="rect">
            <a:avLst/>
          </a:prstGeom>
          <a:noFill/>
        </p:spPr>
        <p:txBody>
          <a:bodyPr wrap="square" rtlCol="0">
            <a:spAutoFit/>
          </a:bodyPr>
          <a:lstStyle/>
          <a:p>
            <a:r>
              <a:rPr lang="en-US" sz="3200" dirty="0">
                <a:latin typeface="Times New Roman" panose="02020603050405020304" charset="0"/>
                <a:cs typeface="Times New Roman" panose="02020603050405020304" charset="0"/>
              </a:rPr>
              <a:t>Overall Project Goals and Specific Aims</a:t>
            </a:r>
            <a:endParaRPr lang="en-US" sz="3200" dirty="0">
              <a:latin typeface="Times New Roman" panose="02020603050405020304" charset="0"/>
              <a:cs typeface="Times New Roman" panose="02020603050405020304" charset="0"/>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latin typeface="Times New Roman" panose="02020603050405020304" charset="0"/>
                <a:cs typeface="Times New Roman" panose="02020603050405020304" charset="0"/>
              </a:rPr>
              <a:t>Reference</a:t>
            </a:r>
            <a:endParaRPr lang="en-US" sz="3600" dirty="0">
              <a:latin typeface="Times New Roman" panose="02020603050405020304" charset="0"/>
              <a:cs typeface="Times New Roman" panose="02020603050405020304" charset="0"/>
            </a:endParaRPr>
          </a:p>
        </p:txBody>
      </p:sp>
      <p:sp>
        <p:nvSpPr>
          <p:cNvPr id="3" name="Content Placeholder 2"/>
          <p:cNvSpPr>
            <a:spLocks noGrp="1"/>
          </p:cNvSpPr>
          <p:nvPr>
            <p:ph idx="1"/>
          </p:nvPr>
        </p:nvSpPr>
        <p:spPr/>
        <p:txBody>
          <a:bodyPr/>
          <a:lstStyle/>
          <a:p>
            <a:pPr marL="0" indent="0">
              <a:buNone/>
            </a:pPr>
            <a:r>
              <a:rPr lang="en-US" sz="1800" dirty="0">
                <a:latin typeface="Times New Roman" panose="02020603050405020304" charset="0"/>
                <a:cs typeface="Times New Roman" panose="02020603050405020304" charset="0"/>
                <a:hlinkClick r:id="rId1"/>
              </a:rPr>
              <a:t>https://github.com/ultralytics/yolov5</a:t>
            </a:r>
            <a:endParaRPr lang="en-US" sz="1800" dirty="0">
              <a:latin typeface="Times New Roman" panose="02020603050405020304" charset="0"/>
              <a:cs typeface="Times New Roman" panose="02020603050405020304" charset="0"/>
            </a:endParaRPr>
          </a:p>
          <a:p>
            <a:pPr marL="0" indent="0">
              <a:buNone/>
            </a:pPr>
            <a:r>
              <a:rPr lang="en-US" sz="1800" dirty="0">
                <a:latin typeface="Times New Roman" panose="02020603050405020304" charset="0"/>
                <a:cs typeface="Times New Roman" panose="02020603050405020304" charset="0"/>
                <a:hlinkClick r:id="rId2"/>
              </a:rPr>
              <a:t>https://www.tensorflow.org/tensorboard</a:t>
            </a:r>
            <a:endParaRPr lang="en-US" sz="1800" dirty="0">
              <a:latin typeface="Times New Roman" panose="02020603050405020304" charset="0"/>
              <a:cs typeface="Times New Roman" panose="02020603050405020304" charset="0"/>
            </a:endParaRPr>
          </a:p>
          <a:p>
            <a:pPr marL="0" indent="0">
              <a:buNone/>
            </a:pPr>
            <a:r>
              <a:rPr lang="en-US" sz="1800">
                <a:latin typeface="Times New Roman" panose="02020603050405020304" charset="0"/>
                <a:cs typeface="Times New Roman" panose="02020603050405020304" charset="0"/>
                <a:hlinkClick r:id="rId3"/>
              </a:rPr>
              <a:t>https://www.shutterstock.com/search/parking+lot+top+view</a:t>
            </a:r>
            <a:endParaRPr lang="en-US" sz="1800">
              <a:latin typeface="Times New Roman" panose="02020603050405020304" charset="0"/>
              <a:cs typeface="Times New Roman" panose="02020603050405020304" charset="0"/>
              <a:hlinkClick r:id="rId3"/>
            </a:endParaRPr>
          </a:p>
          <a:p>
            <a:pPr marL="0" indent="0">
              <a:buNone/>
            </a:pPr>
            <a:r>
              <a:rPr lang="en-US" sz="1800" u="sng">
                <a:solidFill>
                  <a:schemeClr val="accent1">
                    <a:lumMod val="75000"/>
                  </a:schemeClr>
                </a:solidFill>
                <a:latin typeface="Times New Roman" panose="02020603050405020304" charset="0"/>
                <a:cs typeface="Times New Roman" panose="02020603050405020304" charset="0"/>
              </a:rPr>
              <a:t>https://blog.csdn.net/nan355655600/article/details/107852353</a:t>
            </a:r>
            <a:endParaRPr lang="en-US" sz="1800" u="sng">
              <a:solidFill>
                <a:schemeClr val="accent1">
                  <a:lumMod val="75000"/>
                </a:schemeClr>
              </a:solidFill>
              <a:latin typeface="Times New Roman" panose="02020603050405020304" charset="0"/>
              <a:cs typeface="Times New Roman" panose="02020603050405020304" charset="0"/>
            </a:endParaRPr>
          </a:p>
          <a:p>
            <a:pPr marL="0" indent="0">
              <a:buNone/>
            </a:pPr>
            <a:r>
              <a:rPr lang="en-US" sz="1800">
                <a:latin typeface="Times New Roman" panose="02020603050405020304" charset="0"/>
                <a:cs typeface="Times New Roman" panose="02020603050405020304" charset="0"/>
              </a:rPr>
              <a:t>Presentation Video URL(submitted via google form):</a:t>
            </a:r>
            <a:endParaRPr lang="en-US" sz="1800">
              <a:latin typeface="Times New Roman" panose="02020603050405020304" charset="0"/>
              <a:cs typeface="Times New Roman" panose="02020603050405020304" charset="0"/>
            </a:endParaRPr>
          </a:p>
          <a:p>
            <a:pPr marL="0" indent="0">
              <a:buNone/>
            </a:pPr>
            <a:r>
              <a:rPr lang="en-US" sz="1800" u="sng">
                <a:solidFill>
                  <a:schemeClr val="accent1">
                    <a:lumMod val="75000"/>
                  </a:schemeClr>
                </a:solidFill>
                <a:latin typeface="Times New Roman" panose="02020603050405020304" charset="0"/>
                <a:cs typeface="Times New Roman" panose="02020603050405020304" charset="0"/>
              </a:rPr>
              <a:t>https://youtu.be/kMS5N7UKCuk</a:t>
            </a:r>
            <a:endParaRPr lang="en-US" sz="1800" u="sng">
              <a:solidFill>
                <a:schemeClr val="accent1">
                  <a:lumMod val="75000"/>
                </a:schemeClr>
              </a:solidFill>
              <a:latin typeface="Times New Roman" panose="02020603050405020304" charset="0"/>
              <a:cs typeface="Times New Roman" panose="02020603050405020304" charset="0"/>
            </a:endParaRPr>
          </a:p>
          <a:p>
            <a:pPr marL="0" indent="0">
              <a:buNone/>
            </a:pPr>
            <a:endParaRPr lang="en-US" sz="1800" dirty="0">
              <a:latin typeface="Times New Roman" panose="02020603050405020304" charset="0"/>
              <a:cs typeface="Times New Roman" panose="02020603050405020304" charset="0"/>
            </a:endParaRPr>
          </a:p>
          <a:p>
            <a:pPr marL="0" indent="0">
              <a:buNone/>
            </a:pPr>
            <a:endParaRPr lang="en-US" sz="1800" dirty="0">
              <a:latin typeface="Times New Roman" panose="02020603050405020304" charset="0"/>
              <a:cs typeface="Times New Roman" panose="02020603050405020304" charset="0"/>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36245" y="4252595"/>
            <a:ext cx="10553065" cy="1510030"/>
          </a:xfrm>
        </p:spPr>
        <p:txBody>
          <a:bodyPr>
            <a:normAutofit/>
          </a:bodyPr>
          <a:lstStyle/>
          <a:p>
            <a:pPr marL="342900" indent="-342900" algn="l">
              <a:buFont typeface="Arial" panose="020B0604020202020204" pitchFamily="34" charset="0"/>
              <a:buChar char="•"/>
            </a:pPr>
            <a:r>
              <a:rPr lang="en-US" sz="1800" dirty="0">
                <a:latin typeface="Times New Roman" panose="02020603050405020304" charset="0"/>
                <a:cs typeface="Times New Roman" panose="02020603050405020304" charset="0"/>
              </a:rPr>
              <a:t>In reality, the ways that people use to identify a parking spot in diferent parking lots are diverse.</a:t>
            </a:r>
            <a:endParaRPr lang="en-US" sz="1800" dirty="0">
              <a:latin typeface="Times New Roman" panose="02020603050405020304" charset="0"/>
              <a:cs typeface="Times New Roman" panose="02020603050405020304" charset="0"/>
            </a:endParaRPr>
          </a:p>
          <a:p>
            <a:pPr marL="342900" indent="-342900" algn="l">
              <a:buFont typeface="Arial" panose="020B0604020202020204" pitchFamily="34" charset="0"/>
              <a:buChar char="•"/>
            </a:pPr>
            <a:r>
              <a:rPr lang="en-US" sz="1800" dirty="0">
                <a:latin typeface="Times New Roman" panose="02020603050405020304" charset="0"/>
                <a:cs typeface="Times New Roman" panose="02020603050405020304" charset="0"/>
              </a:rPr>
              <a:t>Focus on car prediction instead of  both car and parking spot.</a:t>
            </a:r>
            <a:endParaRPr lang="en-US" sz="1800" dirty="0">
              <a:latin typeface="Times New Roman" panose="02020603050405020304" charset="0"/>
              <a:cs typeface="Times New Roman" panose="02020603050405020304" charset="0"/>
            </a:endParaRPr>
          </a:p>
          <a:p>
            <a:pPr marL="342900" indent="-342900" algn="l">
              <a:buFont typeface="Arial" panose="020B0604020202020204" pitchFamily="34" charset="0"/>
              <a:buChar char="•"/>
            </a:pPr>
            <a:r>
              <a:rPr lang="en-US" sz="1800" dirty="0">
                <a:latin typeface="Times New Roman" panose="02020603050405020304" charset="0"/>
                <a:cs typeface="Times New Roman" panose="02020603050405020304" charset="0"/>
              </a:rPr>
              <a:t>Match the prediction result with the pre-established map of a certain parking lot and send a message to user’s phone after requesting it by pressing a button. </a:t>
            </a:r>
            <a:endParaRPr lang="en-US" sz="1800" dirty="0">
              <a:latin typeface="Times New Roman" panose="02020603050405020304" charset="0"/>
              <a:cs typeface="Times New Roman" panose="02020603050405020304" charset="0"/>
            </a:endParaRPr>
          </a:p>
        </p:txBody>
      </p:sp>
      <p:sp>
        <p:nvSpPr>
          <p:cNvPr id="4" name="TextBox 3"/>
          <p:cNvSpPr txBox="1"/>
          <p:nvPr/>
        </p:nvSpPr>
        <p:spPr>
          <a:xfrm>
            <a:off x="854710" y="736600"/>
            <a:ext cx="3627755" cy="583565"/>
          </a:xfrm>
          <a:prstGeom prst="rect">
            <a:avLst/>
          </a:prstGeom>
          <a:noFill/>
        </p:spPr>
        <p:txBody>
          <a:bodyPr wrap="square" rtlCol="0">
            <a:spAutoFit/>
          </a:bodyPr>
          <a:lstStyle/>
          <a:p>
            <a:r>
              <a:rPr lang="en-US" sz="3200" dirty="0">
                <a:latin typeface="Times New Roman" panose="02020603050405020304" charset="0"/>
                <a:cs typeface="Times New Roman" panose="02020603050405020304" charset="0"/>
              </a:rPr>
              <a:t>Project Overview</a:t>
            </a:r>
            <a:endParaRPr lang="en-US" sz="3200" dirty="0">
              <a:latin typeface="Times New Roman" panose="02020603050405020304" charset="0"/>
              <a:cs typeface="Times New Roman" panose="02020603050405020304" charset="0"/>
            </a:endParaRPr>
          </a:p>
        </p:txBody>
      </p:sp>
      <p:sp>
        <p:nvSpPr>
          <p:cNvPr id="2" name="文本框 1"/>
          <p:cNvSpPr txBox="1"/>
          <p:nvPr/>
        </p:nvSpPr>
        <p:spPr>
          <a:xfrm>
            <a:off x="758190" y="3769995"/>
            <a:ext cx="1548130" cy="368300"/>
          </a:xfrm>
          <a:prstGeom prst="rect">
            <a:avLst/>
          </a:prstGeom>
          <a:noFill/>
        </p:spPr>
        <p:txBody>
          <a:bodyPr wrap="none" rtlCol="0" anchor="t">
            <a:spAutoFit/>
          </a:bodyPr>
          <a:p>
            <a:r>
              <a:rPr lang="en-US" dirty="0">
                <a:latin typeface="Times New Roman" panose="02020603050405020304" charset="0"/>
                <a:cs typeface="Times New Roman" panose="02020603050405020304" charset="0"/>
                <a:sym typeface="+mn-ea"/>
              </a:rPr>
              <a:t>Some thoughts</a:t>
            </a:r>
            <a:endParaRPr lang="en-US">
              <a:latin typeface="Times New Roman" panose="02020603050405020304" charset="0"/>
              <a:cs typeface="Times New Roman" panose="02020603050405020304" charset="0"/>
            </a:endParaRPr>
          </a:p>
        </p:txBody>
      </p:sp>
      <p:sp>
        <p:nvSpPr>
          <p:cNvPr id="6" name="文本框 5"/>
          <p:cNvSpPr txBox="1"/>
          <p:nvPr/>
        </p:nvSpPr>
        <p:spPr>
          <a:xfrm>
            <a:off x="436245" y="2022475"/>
            <a:ext cx="10992485" cy="1198880"/>
          </a:xfrm>
          <a:prstGeom prst="rect">
            <a:avLst/>
          </a:prstGeom>
          <a:noFill/>
        </p:spPr>
        <p:txBody>
          <a:bodyPr wrap="square" rtlCol="0" anchor="t">
            <a:spAutoFit/>
          </a:bodyPr>
          <a:p>
            <a:pPr marL="342900" indent="-342900" algn="l">
              <a:buFont typeface="Arial" panose="020B0604020202020204" pitchFamily="34" charset="0"/>
              <a:buChar char="•"/>
            </a:pPr>
            <a:r>
              <a:rPr lang="en-US" dirty="0">
                <a:latin typeface="Times New Roman" panose="02020603050405020304" charset="0"/>
                <a:cs typeface="Times New Roman" panose="02020603050405020304" charset="0"/>
                <a:sym typeface="+mn-ea"/>
              </a:rPr>
              <a:t>Finding parking spot can be time consuming especially during peak hours.</a:t>
            </a:r>
            <a:endParaRPr lang="en-US" dirty="0">
              <a:latin typeface="Times New Roman" panose="02020603050405020304" charset="0"/>
              <a:cs typeface="Times New Roman" panose="02020603050405020304" charset="0"/>
              <a:sym typeface="+mn-ea"/>
            </a:endParaRPr>
          </a:p>
          <a:p>
            <a:pPr marL="342900" indent="-342900" algn="l">
              <a:buFont typeface="Arial" panose="020B0604020202020204" pitchFamily="34" charset="0"/>
              <a:buChar char="•"/>
            </a:pPr>
            <a:r>
              <a:rPr lang="en-US">
                <a:latin typeface="Times New Roman" panose="02020603050405020304" charset="0"/>
                <a:cs typeface="Times New Roman" panose="02020603050405020304" charset="0"/>
                <a:sym typeface="+mn-ea"/>
              </a:rPr>
              <a:t>We know that a lot of indoor parking lots have sensors on each parking slot to detect whether a car is parking. </a:t>
            </a:r>
            <a:endParaRPr lang="en-US">
              <a:latin typeface="Times New Roman" panose="02020603050405020304" charset="0"/>
              <a:cs typeface="Times New Roman" panose="02020603050405020304" charset="0"/>
              <a:sym typeface="+mn-ea"/>
            </a:endParaRPr>
          </a:p>
          <a:p>
            <a:pPr marL="342900" indent="-342900" algn="l">
              <a:buFont typeface="Arial" panose="020B0604020202020204" pitchFamily="34" charset="0"/>
              <a:buChar char="•"/>
            </a:pPr>
            <a:r>
              <a:rPr lang="en-US" dirty="0">
                <a:latin typeface="Times New Roman" panose="02020603050405020304" charset="0"/>
                <a:cs typeface="Times New Roman" panose="02020603050405020304" charset="0"/>
                <a:sym typeface="+mn-ea"/>
              </a:rPr>
              <a:t>But the outdoor parking lots do not have this system. </a:t>
            </a:r>
            <a:r>
              <a:rPr lang="en-US">
                <a:latin typeface="Times New Roman" panose="02020603050405020304" charset="0"/>
                <a:cs typeface="Times New Roman" panose="02020603050405020304" charset="0"/>
                <a:sym typeface="+mn-ea"/>
              </a:rPr>
              <a:t>Notify drivers the available parking slots especially during the peak time.</a:t>
            </a:r>
            <a:endParaRPr lang="en-US">
              <a:latin typeface="Times New Roman" panose="02020603050405020304" charset="0"/>
              <a:cs typeface="Times New Roman" panose="02020603050405020304" charset="0"/>
              <a:sym typeface="+mn-ea"/>
            </a:endParaRPr>
          </a:p>
        </p:txBody>
      </p:sp>
      <p:sp>
        <p:nvSpPr>
          <p:cNvPr id="7" name="文本框 6"/>
          <p:cNvSpPr txBox="1"/>
          <p:nvPr/>
        </p:nvSpPr>
        <p:spPr>
          <a:xfrm>
            <a:off x="758190" y="1577975"/>
            <a:ext cx="1198880" cy="368300"/>
          </a:xfrm>
          <a:prstGeom prst="rect">
            <a:avLst/>
          </a:prstGeom>
          <a:noFill/>
        </p:spPr>
        <p:txBody>
          <a:bodyPr wrap="none" rtlCol="0" anchor="t">
            <a:spAutoFit/>
          </a:bodyPr>
          <a:p>
            <a:r>
              <a:rPr lang="en-US" dirty="0">
                <a:latin typeface="Times New Roman" panose="02020603050405020304" charset="0"/>
                <a:cs typeface="Times New Roman" panose="02020603050405020304" charset="0"/>
                <a:sym typeface="+mn-ea"/>
              </a:rPr>
              <a:t>Motivation</a:t>
            </a:r>
            <a:endParaRPr lang="zh-CN" altLang="en-US"/>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55295" y="1842770"/>
            <a:ext cx="8771890" cy="3119120"/>
          </a:xfrm>
        </p:spPr>
        <p:txBody>
          <a:bodyPr>
            <a:normAutofit/>
          </a:bodyPr>
          <a:lstStyle/>
          <a:p>
            <a:pPr marL="342900" indent="-342900" algn="l">
              <a:buFont typeface="Arial" panose="020B0604020202020204" pitchFamily="34" charset="0"/>
              <a:buChar char="•"/>
            </a:pPr>
            <a:r>
              <a:rPr lang="en-US" sz="1800" dirty="0">
                <a:latin typeface="Times New Roman" panose="02020603050405020304" charset="0"/>
                <a:cs typeface="Times New Roman" panose="02020603050405020304" charset="0"/>
              </a:rPr>
              <a:t>Yolov5</a:t>
            </a:r>
            <a:endParaRPr lang="en-US" sz="1800" dirty="0">
              <a:latin typeface="Times New Roman" panose="02020603050405020304" charset="0"/>
              <a:cs typeface="Times New Roman" panose="02020603050405020304" charset="0"/>
            </a:endParaRPr>
          </a:p>
          <a:p>
            <a:pPr marL="342900" indent="-342900" algn="l">
              <a:buFont typeface="Arial" panose="020B0604020202020204" pitchFamily="34" charset="0"/>
              <a:buChar char="•"/>
            </a:pPr>
            <a:r>
              <a:rPr lang="en-US" sz="1800" dirty="0">
                <a:latin typeface="Times New Roman" panose="02020603050405020304" charset="0"/>
                <a:cs typeface="Times New Roman" panose="02020603050405020304" charset="0"/>
              </a:rPr>
              <a:t>Anaconda (</a:t>
            </a:r>
            <a:r>
              <a:rPr lang="en-US" altLang="zh-CN" sz="1800" dirty="0">
                <a:latin typeface="Times New Roman" panose="02020603050405020304" charset="0"/>
                <a:cs typeface="Times New Roman" panose="02020603050405020304" charset="0"/>
              </a:rPr>
              <a:t>virtual environment with different libraries for python development</a:t>
            </a:r>
            <a:r>
              <a:rPr lang="en-US" sz="1800" dirty="0">
                <a:latin typeface="Times New Roman" panose="02020603050405020304" charset="0"/>
                <a:cs typeface="Times New Roman" panose="02020603050405020304" charset="0"/>
              </a:rPr>
              <a:t>)</a:t>
            </a:r>
            <a:endParaRPr lang="en-US" sz="1800" dirty="0">
              <a:latin typeface="Times New Roman" panose="02020603050405020304" charset="0"/>
              <a:cs typeface="Times New Roman" panose="02020603050405020304" charset="0"/>
            </a:endParaRPr>
          </a:p>
          <a:p>
            <a:pPr marL="342900" indent="-342900" algn="l">
              <a:buFont typeface="Arial" panose="020B0604020202020204" pitchFamily="34" charset="0"/>
              <a:buChar char="•"/>
            </a:pPr>
            <a:r>
              <a:rPr lang="en-US" sz="1800" dirty="0" err="1">
                <a:latin typeface="Times New Roman" panose="02020603050405020304" charset="0"/>
                <a:cs typeface="Times New Roman" panose="02020603050405020304" charset="0"/>
              </a:rPr>
              <a:t>Pycharm</a:t>
            </a:r>
            <a:r>
              <a:rPr lang="en-US" sz="1800" dirty="0">
                <a:latin typeface="Times New Roman" panose="02020603050405020304" charset="0"/>
                <a:cs typeface="Times New Roman" panose="02020603050405020304" charset="0"/>
              </a:rPr>
              <a:t> (Python IDE)</a:t>
            </a:r>
            <a:endParaRPr lang="en-US" sz="1800" dirty="0">
              <a:latin typeface="Times New Roman" panose="02020603050405020304" charset="0"/>
              <a:cs typeface="Times New Roman" panose="02020603050405020304" charset="0"/>
            </a:endParaRPr>
          </a:p>
          <a:p>
            <a:pPr marL="342900" indent="-342900" algn="l">
              <a:buFont typeface="Arial" panose="020B0604020202020204" pitchFamily="34" charset="0"/>
              <a:buChar char="•"/>
            </a:pPr>
            <a:r>
              <a:rPr lang="en-US" sz="1800" dirty="0">
                <a:latin typeface="Times New Roman" panose="02020603050405020304" charset="0"/>
                <a:cs typeface="Times New Roman" panose="02020603050405020304" charset="0"/>
              </a:rPr>
              <a:t>cuda10.2</a:t>
            </a:r>
            <a:endParaRPr lang="en-US" sz="1800" dirty="0">
              <a:latin typeface="Times New Roman" panose="02020603050405020304" charset="0"/>
              <a:cs typeface="Times New Roman" panose="02020603050405020304" charset="0"/>
            </a:endParaRPr>
          </a:p>
          <a:p>
            <a:pPr marL="342900" indent="-342900" algn="l">
              <a:buFont typeface="Arial" panose="020B0604020202020204" pitchFamily="34" charset="0"/>
              <a:buChar char="•"/>
            </a:pPr>
            <a:r>
              <a:rPr lang="en-US" sz="1800" dirty="0">
                <a:latin typeface="Times New Roman" panose="02020603050405020304" charset="0"/>
                <a:cs typeface="Times New Roman" panose="02020603050405020304" charset="0"/>
              </a:rPr>
              <a:t>cudnn-10.2-windows10-x64-v7.6.5.32</a:t>
            </a:r>
            <a:endParaRPr lang="en-US" sz="1800" dirty="0">
              <a:latin typeface="Times New Roman" panose="02020603050405020304" charset="0"/>
              <a:cs typeface="Times New Roman" panose="02020603050405020304" charset="0"/>
            </a:endParaRPr>
          </a:p>
          <a:p>
            <a:pPr marL="342900" indent="-342900" algn="l">
              <a:buFont typeface="Arial" panose="020B0604020202020204" pitchFamily="34" charset="0"/>
              <a:buChar char="•"/>
            </a:pPr>
            <a:r>
              <a:rPr lang="en-US" sz="1800" dirty="0">
                <a:latin typeface="Times New Roman" panose="02020603050405020304" charset="0"/>
                <a:cs typeface="Times New Roman" panose="02020603050405020304" charset="0"/>
              </a:rPr>
              <a:t>pytorch1.5.1</a:t>
            </a:r>
            <a:endParaRPr lang="en-US" sz="1800" dirty="0">
              <a:latin typeface="Times New Roman" panose="02020603050405020304" charset="0"/>
              <a:cs typeface="Times New Roman" panose="02020603050405020304" charset="0"/>
            </a:endParaRPr>
          </a:p>
          <a:p>
            <a:pPr marL="342900" indent="-342900" algn="l">
              <a:buFont typeface="Arial" panose="020B0604020202020204" pitchFamily="34" charset="0"/>
              <a:buChar char="•"/>
            </a:pPr>
            <a:r>
              <a:rPr lang="en-US" sz="1800" dirty="0">
                <a:latin typeface="Times New Roman" panose="02020603050405020304" charset="0"/>
                <a:cs typeface="Times New Roman" panose="02020603050405020304" charset="0"/>
              </a:rPr>
              <a:t>Python libraries (</a:t>
            </a:r>
            <a:r>
              <a:rPr lang="en-US" sz="1800" dirty="0" err="1">
                <a:latin typeface="Times New Roman" panose="02020603050405020304" charset="0"/>
                <a:cs typeface="Times New Roman" panose="02020603050405020304" charset="0"/>
              </a:rPr>
              <a:t>numpy</a:t>
            </a:r>
            <a:r>
              <a:rPr lang="en-US" sz="1800" dirty="0">
                <a:latin typeface="Times New Roman" panose="02020603050405020304" charset="0"/>
                <a:cs typeface="Times New Roman" panose="02020603050405020304" charset="0"/>
              </a:rPr>
              <a:t>, pillow, </a:t>
            </a:r>
            <a:r>
              <a:rPr lang="en-US" sz="1800" dirty="0" err="1">
                <a:latin typeface="Times New Roman" panose="02020603050405020304" charset="0"/>
                <a:cs typeface="Times New Roman" panose="02020603050405020304" charset="0"/>
              </a:rPr>
              <a:t>opencv</a:t>
            </a:r>
            <a:r>
              <a:rPr lang="en-US" sz="1800" dirty="0">
                <a:latin typeface="Times New Roman" panose="02020603050405020304" charset="0"/>
                <a:cs typeface="Times New Roman" panose="02020603050405020304" charset="0"/>
              </a:rPr>
              <a:t>, and so on)</a:t>
            </a:r>
            <a:endParaRPr lang="en-US" sz="1800" dirty="0">
              <a:latin typeface="Times New Roman" panose="02020603050405020304" charset="0"/>
              <a:cs typeface="Times New Roman" panose="02020603050405020304" charset="0"/>
            </a:endParaRPr>
          </a:p>
          <a:p>
            <a:pPr marL="342900" indent="-342900" algn="l">
              <a:buFont typeface="Arial" panose="020B0604020202020204" pitchFamily="34" charset="0"/>
              <a:buChar char="•"/>
            </a:pPr>
            <a:r>
              <a:rPr lang="en-US" sz="1800" dirty="0" err="1">
                <a:latin typeface="Times New Roman" panose="02020603050405020304" charset="0"/>
                <a:cs typeface="Times New Roman" panose="02020603050405020304" charset="0"/>
              </a:rPr>
              <a:t>LabelImg</a:t>
            </a:r>
            <a:r>
              <a:rPr lang="en-US" sz="1800" dirty="0">
                <a:latin typeface="Times New Roman" panose="02020603050405020304" charset="0"/>
                <a:cs typeface="Times New Roman" panose="02020603050405020304" charset="0"/>
              </a:rPr>
              <a:t> (labeling)</a:t>
            </a:r>
            <a:endParaRPr lang="en-US" sz="1800" dirty="0">
              <a:latin typeface="Times New Roman" panose="02020603050405020304" charset="0"/>
              <a:cs typeface="Times New Roman" panose="02020603050405020304" charset="0"/>
            </a:endParaRPr>
          </a:p>
        </p:txBody>
      </p:sp>
      <p:sp>
        <p:nvSpPr>
          <p:cNvPr id="4" name="TextBox 3"/>
          <p:cNvSpPr txBox="1"/>
          <p:nvPr/>
        </p:nvSpPr>
        <p:spPr>
          <a:xfrm>
            <a:off x="940435" y="765175"/>
            <a:ext cx="3627755" cy="583565"/>
          </a:xfrm>
          <a:prstGeom prst="rect">
            <a:avLst/>
          </a:prstGeom>
          <a:noFill/>
        </p:spPr>
        <p:txBody>
          <a:bodyPr wrap="square" rtlCol="0">
            <a:spAutoFit/>
          </a:bodyPr>
          <a:lstStyle/>
          <a:p>
            <a:r>
              <a:rPr lang="en-US" sz="3200" dirty="0">
                <a:latin typeface="Times New Roman" panose="02020603050405020304" charset="0"/>
                <a:cs typeface="Times New Roman" panose="02020603050405020304" charset="0"/>
              </a:rPr>
              <a:t>Technical Approach</a:t>
            </a:r>
            <a:endParaRPr lang="en-US" sz="3200" dirty="0">
              <a:latin typeface="Times New Roman" panose="02020603050405020304" charset="0"/>
              <a:cs typeface="Times New Roman" panose="02020603050405020304" charset="0"/>
            </a:endParaRPr>
          </a:p>
        </p:txBody>
      </p:sp>
      <p:sp>
        <p:nvSpPr>
          <p:cNvPr id="2" name="文本框 1"/>
          <p:cNvSpPr txBox="1"/>
          <p:nvPr/>
        </p:nvSpPr>
        <p:spPr>
          <a:xfrm>
            <a:off x="767715" y="1474470"/>
            <a:ext cx="3205480" cy="368300"/>
          </a:xfrm>
          <a:prstGeom prst="rect">
            <a:avLst/>
          </a:prstGeom>
          <a:noFill/>
        </p:spPr>
        <p:txBody>
          <a:bodyPr wrap="none" rtlCol="0" anchor="t">
            <a:spAutoFit/>
          </a:bodyPr>
          <a:p>
            <a:r>
              <a:rPr lang="en-US" dirty="0">
                <a:latin typeface="Times New Roman" panose="02020603050405020304" charset="0"/>
                <a:cs typeface="Times New Roman" panose="02020603050405020304" charset="0"/>
                <a:sym typeface="+mn-ea"/>
              </a:rPr>
              <a:t>Environment and software set up</a:t>
            </a:r>
            <a:endParaRPr lang="zh-CN" altLang="en-US">
              <a:latin typeface="Times New Roman" panose="02020603050405020304" charset="0"/>
              <a:cs typeface="Times New Roman" panose="02020603050405020304" charset="0"/>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lose up of a building&#10;&#10;Description automatically generated"/>
          <p:cNvPicPr>
            <a:picLocks noChangeAspect="1"/>
          </p:cNvPicPr>
          <p:nvPr/>
        </p:nvPicPr>
        <p:blipFill rotWithShape="1">
          <a:blip r:embed="rId1"/>
          <a:srcRect t="14611" b="7535"/>
          <a:stretch>
            <a:fillRect/>
          </a:stretch>
        </p:blipFill>
        <p:spPr>
          <a:xfrm>
            <a:off x="421967" y="1834040"/>
            <a:ext cx="6576040" cy="3699023"/>
          </a:xfrm>
          <a:prstGeom prst="rect">
            <a:avLst/>
          </a:prstGeom>
        </p:spPr>
      </p:pic>
      <p:sp>
        <p:nvSpPr>
          <p:cNvPr id="10" name="Rectangle 9"/>
          <p:cNvSpPr>
            <a:spLocks noGrp="1" noRot="1" noChangeAspect="1" noMove="1" noResize="1" noEditPoints="1" noAdjustHandles="1" noChangeArrowheads="1" noChangeShapeType="1" noTextEdit="1"/>
          </p:cNvSpPr>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charset="0"/>
              <a:cs typeface="Times New Roman" panose="02020603050405020304" charset="0"/>
            </a:endParaRPr>
          </a:p>
        </p:txBody>
      </p:sp>
      <p:sp>
        <p:nvSpPr>
          <p:cNvPr id="2" name="Title 1"/>
          <p:cNvSpPr>
            <a:spLocks noGrp="1"/>
          </p:cNvSpPr>
          <p:nvPr>
            <p:ph type="title"/>
          </p:nvPr>
        </p:nvSpPr>
        <p:spPr>
          <a:xfrm>
            <a:off x="498475" y="1171575"/>
            <a:ext cx="3106420" cy="506730"/>
          </a:xfrm>
        </p:spPr>
        <p:txBody>
          <a:bodyPr vert="horz" lIns="91440" tIns="45720" rIns="91440" bIns="45720" rtlCol="0" anchor="ctr">
            <a:normAutofit/>
          </a:bodyPr>
          <a:lstStyle/>
          <a:p>
            <a:pPr algn="ctr"/>
            <a:r>
              <a:rPr lang="en-US" sz="1800" dirty="0">
                <a:latin typeface="Times New Roman" panose="02020603050405020304" charset="0"/>
                <a:ea typeface="+mn-ea"/>
                <a:cs typeface="Times New Roman" panose="02020603050405020304" charset="0"/>
              </a:rPr>
              <a:t>Creating training data set</a:t>
            </a:r>
            <a:endParaRPr lang="en-US" sz="1800" dirty="0">
              <a:solidFill>
                <a:schemeClr val="tx1">
                  <a:lumMod val="85000"/>
                  <a:lumOff val="15000"/>
                </a:schemeClr>
              </a:solidFill>
              <a:latin typeface="Times New Roman" panose="02020603050405020304" charset="0"/>
              <a:ea typeface="+mn-ea"/>
              <a:cs typeface="Times New Roman" panose="02020603050405020304" charset="0"/>
            </a:endParaRPr>
          </a:p>
        </p:txBody>
      </p:sp>
      <p:cxnSp>
        <p:nvCxnSpPr>
          <p:cNvPr id="12" name="Straight Connector 11"/>
          <p:cNvCxnSpPr>
            <a:cxnSpLocks noGrp="1" noRot="1" noChangeAspect="1" noMove="1" noResize="1" noEditPoints="1" noAdjustHandles="1" noChangeArrowheads="1" noChangeShapeType="1"/>
          </p:cNvCxnSpPr>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cxnSpLocks noGrp="1" noRot="1" noChangeAspect="1" noMove="1" noResize="1" noEditPoints="1" noAdjustHandles="1" noChangeArrowheads="1" noChangeShapeType="1"/>
          </p:cNvCxnSpPr>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894715" y="5687356"/>
            <a:ext cx="6709410" cy="369332"/>
          </a:xfrm>
          <a:prstGeom prst="rect">
            <a:avLst/>
          </a:prstGeom>
          <a:noFill/>
        </p:spPr>
        <p:txBody>
          <a:bodyPr wrap="square">
            <a:spAutoFit/>
          </a:bodyPr>
          <a:lstStyle/>
          <a:p>
            <a:r>
              <a:rPr lang="en-US" sz="1800" dirty="0">
                <a:solidFill>
                  <a:schemeClr val="tx1">
                    <a:lumMod val="85000"/>
                    <a:lumOff val="15000"/>
                  </a:schemeClr>
                </a:solidFill>
                <a:latin typeface="Times New Roman" panose="02020603050405020304" charset="0"/>
                <a:cs typeface="Times New Roman" panose="02020603050405020304" charset="0"/>
              </a:rPr>
              <a:t>About 150 car top view images</a:t>
            </a:r>
            <a:endParaRPr lang="en-US" sz="1800" dirty="0">
              <a:solidFill>
                <a:schemeClr val="tx1">
                  <a:lumMod val="85000"/>
                  <a:lumOff val="15000"/>
                </a:schemeClr>
              </a:solidFill>
              <a:latin typeface="Times New Roman" panose="02020603050405020304" charset="0"/>
              <a:cs typeface="Times New Roman" panose="02020603050405020304" charset="0"/>
            </a:endParaRPr>
          </a:p>
        </p:txBody>
      </p:sp>
      <p:pic>
        <p:nvPicPr>
          <p:cNvPr id="8" name="Picture 7"/>
          <p:cNvPicPr>
            <a:picLocks noChangeAspect="1"/>
          </p:cNvPicPr>
          <p:nvPr/>
        </p:nvPicPr>
        <p:blipFill>
          <a:blip r:embed="rId2"/>
          <a:stretch>
            <a:fillRect/>
          </a:stretch>
        </p:blipFill>
        <p:spPr>
          <a:xfrm>
            <a:off x="7176253" y="1679130"/>
            <a:ext cx="4581080" cy="4008119"/>
          </a:xfrm>
          <a:prstGeom prst="rect">
            <a:avLst/>
          </a:prstGeom>
        </p:spPr>
      </p:pic>
      <p:sp>
        <p:nvSpPr>
          <p:cNvPr id="9" name="TextBox 8"/>
          <p:cNvSpPr txBox="1"/>
          <p:nvPr/>
        </p:nvSpPr>
        <p:spPr>
          <a:xfrm>
            <a:off x="7511415" y="5687356"/>
            <a:ext cx="6709410" cy="369332"/>
          </a:xfrm>
          <a:prstGeom prst="rect">
            <a:avLst/>
          </a:prstGeom>
          <a:noFill/>
        </p:spPr>
        <p:txBody>
          <a:bodyPr wrap="square">
            <a:spAutoFit/>
          </a:bodyPr>
          <a:lstStyle/>
          <a:p>
            <a:r>
              <a:rPr lang="en-US" sz="1800" dirty="0">
                <a:solidFill>
                  <a:schemeClr val="tx1">
                    <a:lumMod val="85000"/>
                    <a:lumOff val="15000"/>
                  </a:schemeClr>
                </a:solidFill>
                <a:latin typeface="Times New Roman" panose="02020603050405020304" charset="0"/>
                <a:cs typeface="Times New Roman" panose="02020603050405020304" charset="0"/>
              </a:rPr>
              <a:t>Using </a:t>
            </a:r>
            <a:r>
              <a:rPr lang="en-US" sz="1800" dirty="0" err="1">
                <a:solidFill>
                  <a:schemeClr val="tx1">
                    <a:lumMod val="85000"/>
                    <a:lumOff val="15000"/>
                  </a:schemeClr>
                </a:solidFill>
                <a:latin typeface="Times New Roman" panose="02020603050405020304" charset="0"/>
                <a:cs typeface="Times New Roman" panose="02020603050405020304" charset="0"/>
              </a:rPr>
              <a:t>LabelImg</a:t>
            </a:r>
            <a:r>
              <a:rPr lang="en-US" sz="1800" dirty="0">
                <a:solidFill>
                  <a:schemeClr val="tx1">
                    <a:lumMod val="85000"/>
                    <a:lumOff val="15000"/>
                  </a:schemeClr>
                </a:solidFill>
                <a:latin typeface="Times New Roman" panose="02020603050405020304" charset="0"/>
                <a:cs typeface="Times New Roman" panose="02020603050405020304" charset="0"/>
              </a:rPr>
              <a:t> to label out the cars</a:t>
            </a:r>
            <a:endParaRPr lang="en-US" dirty="0">
              <a:latin typeface="Times New Roman" panose="02020603050405020304" charset="0"/>
              <a:cs typeface="Times New Roman" panose="02020603050405020304" charset="0"/>
            </a:endParaRPr>
          </a:p>
        </p:txBody>
      </p:sp>
      <p:sp>
        <p:nvSpPr>
          <p:cNvPr id="3" name="文本框 2"/>
          <p:cNvSpPr txBox="1"/>
          <p:nvPr/>
        </p:nvSpPr>
        <p:spPr>
          <a:xfrm>
            <a:off x="636905" y="532765"/>
            <a:ext cx="10619740" cy="1076325"/>
          </a:xfrm>
          <a:prstGeom prst="rect">
            <a:avLst/>
          </a:prstGeom>
          <a:noFill/>
        </p:spPr>
        <p:txBody>
          <a:bodyPr wrap="square" rtlCol="0" anchor="t">
            <a:spAutoFit/>
          </a:bodyPr>
          <a:p>
            <a:r>
              <a:rPr lang="en-US" sz="3200" b="1" dirty="0">
                <a:solidFill>
                  <a:schemeClr val="tx1">
                    <a:lumMod val="85000"/>
                    <a:lumOff val="15000"/>
                  </a:schemeClr>
                </a:solidFill>
                <a:latin typeface="+mj-lt"/>
                <a:ea typeface="+mj-ea"/>
                <a:cs typeface="+mj-cs"/>
                <a:sym typeface="+mn-ea"/>
              </a:rPr>
              <a:t>Part 1: Model training and prediction</a:t>
            </a:r>
            <a:endParaRPr lang="en-US" sz="3200" b="1" dirty="0">
              <a:solidFill>
                <a:schemeClr val="tx1">
                  <a:lumMod val="85000"/>
                  <a:lumOff val="15000"/>
                </a:schemeClr>
              </a:solidFill>
              <a:latin typeface="+mj-lt"/>
              <a:ea typeface="+mj-ea"/>
              <a:cs typeface="+mj-cs"/>
            </a:endParaRPr>
          </a:p>
          <a:p>
            <a:endParaRPr lang="en-US" altLang="en-US" sz="3200" dirty="0">
              <a:latin typeface="Times New Roman" panose="02020603050405020304" charset="0"/>
              <a:cs typeface="Times New Roman" panose="02020603050405020304" charset="0"/>
              <a:sym typeface="+mn-ea"/>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charset="0"/>
              <a:cs typeface="Times New Roman" panose="02020603050405020304" charset="0"/>
            </a:endParaRPr>
          </a:p>
        </p:txBody>
      </p:sp>
      <p:sp>
        <p:nvSpPr>
          <p:cNvPr id="2" name="Title 1"/>
          <p:cNvSpPr>
            <a:spLocks noGrp="1"/>
          </p:cNvSpPr>
          <p:nvPr>
            <p:ph type="title"/>
          </p:nvPr>
        </p:nvSpPr>
        <p:spPr>
          <a:xfrm>
            <a:off x="412750" y="1171575"/>
            <a:ext cx="2611755" cy="392430"/>
          </a:xfrm>
        </p:spPr>
        <p:txBody>
          <a:bodyPr vert="horz" lIns="91440" tIns="45720" rIns="91440" bIns="45720" rtlCol="0" anchor="ctr">
            <a:normAutofit/>
          </a:bodyPr>
          <a:lstStyle/>
          <a:p>
            <a:pPr algn="ctr"/>
            <a:r>
              <a:rPr lang="en-US" sz="1800" dirty="0">
                <a:latin typeface="Times New Roman" panose="02020603050405020304" charset="0"/>
                <a:ea typeface="+mn-ea"/>
                <a:cs typeface="Times New Roman" panose="02020603050405020304" charset="0"/>
              </a:rPr>
              <a:t>Training Process</a:t>
            </a:r>
            <a:endParaRPr lang="en-US" sz="1800" dirty="0">
              <a:solidFill>
                <a:schemeClr val="tx1">
                  <a:lumMod val="85000"/>
                  <a:lumOff val="15000"/>
                </a:schemeClr>
              </a:solidFill>
              <a:latin typeface="Times New Roman" panose="02020603050405020304" charset="0"/>
              <a:ea typeface="+mn-ea"/>
              <a:cs typeface="Times New Roman" panose="02020603050405020304" charset="0"/>
            </a:endParaRPr>
          </a:p>
        </p:txBody>
      </p:sp>
      <p:cxnSp>
        <p:nvCxnSpPr>
          <p:cNvPr id="12" name="Straight Connector 11"/>
          <p:cNvCxnSpPr>
            <a:cxnSpLocks noGrp="1" noRot="1" noChangeAspect="1" noMove="1" noResize="1" noEditPoints="1" noAdjustHandles="1" noChangeArrowheads="1" noChangeShapeType="1"/>
          </p:cNvCxnSpPr>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cxnSpLocks noGrp="1" noRot="1" noChangeAspect="1" noMove="1" noResize="1" noEditPoints="1" noAdjustHandles="1" noChangeArrowheads="1" noChangeShapeType="1"/>
          </p:cNvCxnSpPr>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7" name="Picture 4"/>
          <p:cNvPicPr>
            <a:picLocks noChangeAspect="1"/>
          </p:cNvPicPr>
          <p:nvPr/>
        </p:nvPicPr>
        <p:blipFill>
          <a:blip r:embed="rId1"/>
          <a:stretch>
            <a:fillRect/>
          </a:stretch>
        </p:blipFill>
        <p:spPr>
          <a:xfrm>
            <a:off x="1006007" y="1598930"/>
            <a:ext cx="6381598" cy="4049485"/>
          </a:xfrm>
          <a:prstGeom prst="rect">
            <a:avLst/>
          </a:prstGeom>
        </p:spPr>
      </p:pic>
      <p:sp>
        <p:nvSpPr>
          <p:cNvPr id="13" name="TextBox 5"/>
          <p:cNvSpPr txBox="1"/>
          <p:nvPr/>
        </p:nvSpPr>
        <p:spPr>
          <a:xfrm>
            <a:off x="7575914" y="4724763"/>
            <a:ext cx="2011384" cy="923330"/>
          </a:xfrm>
          <a:prstGeom prst="rect">
            <a:avLst/>
          </a:prstGeom>
          <a:noFill/>
        </p:spPr>
        <p:txBody>
          <a:bodyPr wrap="none" rtlCol="0">
            <a:spAutoFit/>
          </a:bodyPr>
          <a:lstStyle/>
          <a:p>
            <a:r>
              <a:rPr lang="en-US" dirty="0">
                <a:latin typeface="Times New Roman" panose="02020603050405020304" charset="0"/>
                <a:cs typeface="Times New Roman" panose="02020603050405020304" charset="0"/>
              </a:rPr>
              <a:t>epochs = 300</a:t>
            </a:r>
            <a:endParaRPr lang="en-US" dirty="0">
              <a:latin typeface="Times New Roman" panose="02020603050405020304" charset="0"/>
              <a:cs typeface="Times New Roman" panose="02020603050405020304" charset="0"/>
            </a:endParaRPr>
          </a:p>
          <a:p>
            <a:r>
              <a:rPr lang="en-US" dirty="0">
                <a:latin typeface="Times New Roman" panose="02020603050405020304" charset="0"/>
                <a:cs typeface="Times New Roman" panose="02020603050405020304" charset="0"/>
              </a:rPr>
              <a:t>Image size 640x640</a:t>
            </a:r>
            <a:endParaRPr lang="en-US" dirty="0">
              <a:latin typeface="Times New Roman" panose="02020603050405020304" charset="0"/>
              <a:cs typeface="Times New Roman" panose="02020603050405020304" charset="0"/>
            </a:endParaRPr>
          </a:p>
          <a:p>
            <a:r>
              <a:rPr lang="en-US" dirty="0">
                <a:latin typeface="Times New Roman" panose="02020603050405020304" charset="0"/>
                <a:cs typeface="Times New Roman" panose="02020603050405020304" charset="0"/>
              </a:rPr>
              <a:t>yolov5m model</a:t>
            </a:r>
            <a:endParaRPr lang="en-US" dirty="0">
              <a:latin typeface="Times New Roman" panose="02020603050405020304" charset="0"/>
              <a:cs typeface="Times New Roman" panose="02020603050405020304" charset="0"/>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charset="0"/>
              <a:cs typeface="Times New Roman" panose="02020603050405020304" charset="0"/>
            </a:endParaRPr>
          </a:p>
        </p:txBody>
      </p:sp>
      <p:sp>
        <p:nvSpPr>
          <p:cNvPr id="2" name="Title 1"/>
          <p:cNvSpPr>
            <a:spLocks noGrp="1"/>
          </p:cNvSpPr>
          <p:nvPr>
            <p:ph type="title"/>
          </p:nvPr>
        </p:nvSpPr>
        <p:spPr>
          <a:xfrm>
            <a:off x="412750" y="1171575"/>
            <a:ext cx="2611755" cy="392430"/>
          </a:xfrm>
        </p:spPr>
        <p:txBody>
          <a:bodyPr vert="horz" lIns="91440" tIns="45720" rIns="91440" bIns="45720" rtlCol="0" anchor="ctr">
            <a:normAutofit/>
          </a:bodyPr>
          <a:lstStyle/>
          <a:p>
            <a:pPr algn="ctr"/>
            <a:r>
              <a:rPr lang="en-US" sz="1800" dirty="0">
                <a:latin typeface="Times New Roman" panose="02020603050405020304" charset="0"/>
                <a:ea typeface="+mn-ea"/>
                <a:cs typeface="Times New Roman" panose="02020603050405020304" charset="0"/>
              </a:rPr>
              <a:t>Training Process</a:t>
            </a:r>
            <a:endParaRPr lang="en-US" sz="1800" dirty="0">
              <a:solidFill>
                <a:schemeClr val="tx1">
                  <a:lumMod val="85000"/>
                  <a:lumOff val="15000"/>
                </a:schemeClr>
              </a:solidFill>
              <a:latin typeface="Times New Roman" panose="02020603050405020304" charset="0"/>
              <a:ea typeface="+mn-ea"/>
              <a:cs typeface="Times New Roman" panose="02020603050405020304" charset="0"/>
            </a:endParaRPr>
          </a:p>
        </p:txBody>
      </p:sp>
      <p:cxnSp>
        <p:nvCxnSpPr>
          <p:cNvPr id="12" name="Straight Connector 11"/>
          <p:cNvCxnSpPr>
            <a:cxnSpLocks noGrp="1" noRot="1" noChangeAspect="1" noMove="1" noResize="1" noEditPoints="1" noAdjustHandles="1" noChangeArrowheads="1" noChangeShapeType="1"/>
          </p:cNvCxnSpPr>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cxnSpLocks noGrp="1" noRot="1" noChangeAspect="1" noMove="1" noResize="1" noEditPoints="1" noAdjustHandles="1" noChangeArrowheads="1" noChangeShapeType="1"/>
          </p:cNvCxnSpPr>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785495" y="588010"/>
            <a:ext cx="2971165" cy="583565"/>
          </a:xfrm>
          <a:prstGeom prst="rect">
            <a:avLst/>
          </a:prstGeom>
          <a:noFill/>
        </p:spPr>
        <p:txBody>
          <a:bodyPr wrap="square" rtlCol="0" anchor="t">
            <a:spAutoFit/>
          </a:bodyPr>
          <a:p>
            <a:endParaRPr lang="en-US" altLang="en-US" sz="3200" dirty="0">
              <a:latin typeface="Times New Roman" panose="02020603050405020304" charset="0"/>
              <a:cs typeface="Times New Roman" panose="02020603050405020304" charset="0"/>
              <a:sym typeface="+mn-ea"/>
            </a:endParaRPr>
          </a:p>
        </p:txBody>
      </p:sp>
      <p:pic>
        <p:nvPicPr>
          <p:cNvPr id="5" name="Picture 4" descr="Text&#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92731" y="1885135"/>
            <a:ext cx="5709398" cy="3086643"/>
          </a:xfrm>
          <a:prstGeom prst="rect">
            <a:avLst/>
          </a:prstGeom>
        </p:spPr>
      </p:pic>
      <p:pic>
        <p:nvPicPr>
          <p:cNvPr id="4" name="Picture 6" descr="A screenshot of a computer screen&#10;&#10;Description automatically generate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03315" y="1885770"/>
            <a:ext cx="5698420" cy="3086644"/>
          </a:xfrm>
          <a:prstGeom prst="rect">
            <a:avLst/>
          </a:prstGeom>
        </p:spPr>
      </p:pic>
      <p:sp>
        <p:nvSpPr>
          <p:cNvPr id="6" name="TextBox 9"/>
          <p:cNvSpPr txBox="1"/>
          <p:nvPr/>
        </p:nvSpPr>
        <p:spPr>
          <a:xfrm>
            <a:off x="1101157" y="5272343"/>
            <a:ext cx="7561149" cy="369332"/>
          </a:xfrm>
          <a:prstGeom prst="rect">
            <a:avLst/>
          </a:prstGeom>
          <a:noFill/>
        </p:spPr>
        <p:txBody>
          <a:bodyPr wrap="square">
            <a:spAutoFit/>
          </a:bodyPr>
          <a:p>
            <a:r>
              <a:rPr lang="en-US" dirty="0">
                <a:latin typeface="Times New Roman" panose="02020603050405020304" charset="0"/>
                <a:cs typeface="Times New Roman" panose="02020603050405020304" charset="0"/>
              </a:rPr>
              <a:t>estimated time is about 5 hours. (limited by the </a:t>
            </a:r>
            <a:r>
              <a:rPr lang="en-US" dirty="0" err="1">
                <a:latin typeface="Times New Roman" panose="02020603050405020304" charset="0"/>
                <a:cs typeface="Times New Roman" panose="02020603050405020304" charset="0"/>
              </a:rPr>
              <a:t>gpu</a:t>
            </a:r>
            <a:r>
              <a:rPr lang="en-US" dirty="0">
                <a:latin typeface="Times New Roman" panose="02020603050405020304" charset="0"/>
                <a:cs typeface="Times New Roman" panose="02020603050405020304" charset="0"/>
              </a:rPr>
              <a:t>, GeForce GTX 960M)</a:t>
            </a:r>
            <a:endParaRPr lang="en-US" dirty="0">
              <a:latin typeface="Times New Roman" panose="02020603050405020304" charset="0"/>
              <a:cs typeface="Times New Roman" panose="02020603050405020304" charset="0"/>
            </a:endParaRP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2750" y="1171575"/>
            <a:ext cx="2611755" cy="392430"/>
          </a:xfrm>
        </p:spPr>
        <p:txBody>
          <a:bodyPr vert="horz" lIns="91440" tIns="45720" rIns="91440" bIns="45720" rtlCol="0" anchor="ctr">
            <a:normAutofit/>
          </a:bodyPr>
          <a:lstStyle/>
          <a:p>
            <a:pPr algn="ctr"/>
            <a:r>
              <a:rPr lang="en-US" sz="1800" dirty="0">
                <a:latin typeface="Times New Roman" panose="02020603050405020304" charset="0"/>
                <a:ea typeface="+mn-ea"/>
                <a:cs typeface="Times New Roman" panose="02020603050405020304" charset="0"/>
              </a:rPr>
              <a:t>Training Result</a:t>
            </a:r>
            <a:endParaRPr lang="en-US" sz="1800" dirty="0">
              <a:solidFill>
                <a:schemeClr val="tx1">
                  <a:lumMod val="85000"/>
                  <a:lumOff val="15000"/>
                </a:schemeClr>
              </a:solidFill>
              <a:latin typeface="Times New Roman" panose="02020603050405020304" charset="0"/>
              <a:ea typeface="+mn-ea"/>
              <a:cs typeface="Times New Roman" panose="02020603050405020304" charset="0"/>
            </a:endParaRPr>
          </a:p>
        </p:txBody>
      </p:sp>
      <p:cxnSp>
        <p:nvCxnSpPr>
          <p:cNvPr id="12" name="Straight Connector 11"/>
          <p:cNvCxnSpPr>
            <a:cxnSpLocks noGrp="1" noRot="1" noChangeAspect="1" noMove="1" noResize="1" noEditPoints="1" noAdjustHandles="1" noChangeArrowheads="1" noChangeShapeType="1"/>
          </p:cNvCxnSpPr>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cxnSpLocks noGrp="1" noRot="1" noChangeAspect="1" noMove="1" noResize="1" noEditPoints="1" noAdjustHandles="1" noChangeArrowheads="1" noChangeShapeType="1"/>
          </p:cNvCxnSpPr>
          <p:nvPr/>
        </p:nvCxnSpPr>
        <p:spPr>
          <a:xfrm>
            <a:off x="4381500" y="424890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7" name="Picture 4"/>
          <p:cNvPicPr>
            <a:picLocks noChangeAspect="1"/>
          </p:cNvPicPr>
          <p:nvPr/>
        </p:nvPicPr>
        <p:blipFill>
          <a:blip r:embed="rId1"/>
          <a:stretch>
            <a:fillRect/>
          </a:stretch>
        </p:blipFill>
        <p:spPr>
          <a:xfrm>
            <a:off x="204470" y="1564005"/>
            <a:ext cx="7817485" cy="4110990"/>
          </a:xfrm>
          <a:prstGeom prst="rect">
            <a:avLst/>
          </a:prstGeom>
        </p:spPr>
      </p:pic>
      <p:sp>
        <p:nvSpPr>
          <p:cNvPr id="8" name="TextBox 6"/>
          <p:cNvSpPr txBox="1"/>
          <p:nvPr/>
        </p:nvSpPr>
        <p:spPr>
          <a:xfrm>
            <a:off x="8021865" y="1563733"/>
            <a:ext cx="4564652" cy="369332"/>
          </a:xfrm>
          <a:prstGeom prst="rect">
            <a:avLst/>
          </a:prstGeom>
          <a:noFill/>
        </p:spPr>
        <p:txBody>
          <a:bodyPr wrap="square" rtlCol="0">
            <a:spAutoFit/>
          </a:bodyPr>
          <a:p>
            <a:r>
              <a:rPr lang="en-US" dirty="0">
                <a:latin typeface="Times New Roman" panose="02020603050405020304" charset="0"/>
                <a:cs typeface="Times New Roman" panose="02020603050405020304" charset="0"/>
              </a:rPr>
              <a:t>Training result: Loss is getting small</a:t>
            </a:r>
            <a:endParaRPr lang="en-US" dirty="0">
              <a:latin typeface="Times New Roman" panose="02020603050405020304" charset="0"/>
              <a:cs typeface="Times New Roman" panose="02020603050405020304" charset="0"/>
            </a:endParaRPr>
          </a:p>
        </p:txBody>
      </p:sp>
      <p:sp>
        <p:nvSpPr>
          <p:cNvPr id="9" name="TextBox 7"/>
          <p:cNvSpPr txBox="1"/>
          <p:nvPr/>
        </p:nvSpPr>
        <p:spPr>
          <a:xfrm>
            <a:off x="7166883" y="5675301"/>
            <a:ext cx="5025390" cy="368300"/>
          </a:xfrm>
          <a:prstGeom prst="rect">
            <a:avLst/>
          </a:prstGeom>
          <a:noFill/>
        </p:spPr>
        <p:txBody>
          <a:bodyPr wrap="none" rtlCol="0">
            <a:spAutoFit/>
          </a:bodyPr>
          <a:p>
            <a:r>
              <a:rPr lang="en-US" dirty="0">
                <a:latin typeface="Times New Roman" panose="02020603050405020304" charset="0"/>
                <a:cs typeface="Times New Roman" panose="02020603050405020304" charset="0"/>
              </a:rPr>
              <a:t>Generates a weight file which will be used to predict</a:t>
            </a:r>
            <a:endParaRPr lang="en-US" dirty="0">
              <a:latin typeface="Times New Roman" panose="02020603050405020304" charset="0"/>
              <a:cs typeface="Times New Roman" panose="02020603050405020304" charset="0"/>
            </a:endParaRPr>
          </a:p>
        </p:txBody>
      </p:sp>
      <p:pic>
        <p:nvPicPr>
          <p:cNvPr id="11" name="Picture 9"/>
          <p:cNvPicPr>
            <a:picLocks noChangeAspect="1"/>
          </p:cNvPicPr>
          <p:nvPr/>
        </p:nvPicPr>
        <p:blipFill>
          <a:blip r:embed="rId2"/>
          <a:srcRect t="10473" r="6060"/>
          <a:stretch>
            <a:fillRect/>
          </a:stretch>
        </p:blipFill>
        <p:spPr>
          <a:xfrm>
            <a:off x="85090" y="5674995"/>
            <a:ext cx="6873875" cy="619760"/>
          </a:xfrm>
          <a:prstGeom prst="rect">
            <a:avLst/>
          </a:prstGeom>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charset="0"/>
              <a:cs typeface="Times New Roman" panose="02020603050405020304" charset="0"/>
            </a:endParaRPr>
          </a:p>
        </p:txBody>
      </p:sp>
      <p:sp>
        <p:nvSpPr>
          <p:cNvPr id="2" name="Title 1"/>
          <p:cNvSpPr>
            <a:spLocks noGrp="1"/>
          </p:cNvSpPr>
          <p:nvPr>
            <p:ph type="title"/>
          </p:nvPr>
        </p:nvSpPr>
        <p:spPr>
          <a:xfrm>
            <a:off x="412750" y="1171575"/>
            <a:ext cx="2611755" cy="392430"/>
          </a:xfrm>
        </p:spPr>
        <p:txBody>
          <a:bodyPr vert="horz" lIns="91440" tIns="45720" rIns="91440" bIns="45720" rtlCol="0" anchor="ctr">
            <a:normAutofit/>
          </a:bodyPr>
          <a:lstStyle/>
          <a:p>
            <a:pPr algn="ctr"/>
            <a:r>
              <a:rPr lang="en-US" sz="1800" dirty="0">
                <a:latin typeface="Times New Roman" panose="02020603050405020304" charset="0"/>
                <a:ea typeface="+mn-ea"/>
                <a:cs typeface="Times New Roman" panose="02020603050405020304" charset="0"/>
              </a:rPr>
              <a:t>Prediction Result</a:t>
            </a:r>
            <a:endParaRPr lang="en-US" sz="1800" dirty="0">
              <a:solidFill>
                <a:schemeClr val="tx1">
                  <a:lumMod val="85000"/>
                  <a:lumOff val="15000"/>
                </a:schemeClr>
              </a:solidFill>
              <a:latin typeface="Times New Roman" panose="02020603050405020304" charset="0"/>
              <a:ea typeface="+mn-ea"/>
              <a:cs typeface="Times New Roman" panose="02020603050405020304" charset="0"/>
            </a:endParaRPr>
          </a:p>
        </p:txBody>
      </p:sp>
      <p:cxnSp>
        <p:nvCxnSpPr>
          <p:cNvPr id="12" name="Straight Connector 11"/>
          <p:cNvCxnSpPr>
            <a:cxnSpLocks noGrp="1" noRot="1" noChangeAspect="1" noMove="1" noResize="1" noEditPoints="1" noAdjustHandles="1" noChangeArrowheads="1" noChangeShapeType="1"/>
          </p:cNvCxnSpPr>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cxnSpLocks noGrp="1" noRot="1" noChangeAspect="1" noMove="1" noResize="1" noEditPoints="1" noAdjustHandles="1" noChangeArrowheads="1" noChangeShapeType="1"/>
          </p:cNvCxnSpPr>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785495" y="588010"/>
            <a:ext cx="2971165" cy="583565"/>
          </a:xfrm>
          <a:prstGeom prst="rect">
            <a:avLst/>
          </a:prstGeom>
          <a:noFill/>
        </p:spPr>
        <p:txBody>
          <a:bodyPr wrap="square" rtlCol="0" anchor="t">
            <a:spAutoFit/>
          </a:bodyPr>
          <a:p>
            <a:r>
              <a:rPr lang="en-US" sz="3200" dirty="0">
                <a:latin typeface="Times New Roman" panose="02020603050405020304" charset="0"/>
                <a:cs typeface="Times New Roman" panose="02020603050405020304" charset="0"/>
                <a:sym typeface="+mn-ea"/>
              </a:rPr>
              <a:t>Current Status</a:t>
            </a:r>
            <a:endParaRPr lang="en-US" altLang="en-US" sz="3200" dirty="0">
              <a:latin typeface="Times New Roman" panose="02020603050405020304" charset="0"/>
              <a:cs typeface="Times New Roman" panose="02020603050405020304" charset="0"/>
              <a:sym typeface="+mn-ea"/>
            </a:endParaRPr>
          </a:p>
        </p:txBody>
      </p:sp>
      <p:pic>
        <p:nvPicPr>
          <p:cNvPr id="8" name="Picture 8"/>
          <p:cNvPicPr>
            <a:picLocks noChangeAspect="1"/>
          </p:cNvPicPr>
          <p:nvPr/>
        </p:nvPicPr>
        <p:blipFill>
          <a:blip r:embed="rId1"/>
          <a:stretch>
            <a:fillRect/>
          </a:stretch>
        </p:blipFill>
        <p:spPr>
          <a:xfrm>
            <a:off x="706755" y="2063750"/>
            <a:ext cx="5792561" cy="3256440"/>
          </a:xfrm>
          <a:prstGeom prst="rect">
            <a:avLst/>
          </a:prstGeom>
        </p:spPr>
      </p:pic>
      <p:sp>
        <p:nvSpPr>
          <p:cNvPr id="11" name="TextBox 9"/>
          <p:cNvSpPr txBox="1"/>
          <p:nvPr/>
        </p:nvSpPr>
        <p:spPr>
          <a:xfrm>
            <a:off x="2290536" y="6134895"/>
            <a:ext cx="2056130" cy="368300"/>
          </a:xfrm>
          <a:prstGeom prst="rect">
            <a:avLst/>
          </a:prstGeom>
          <a:noFill/>
        </p:spPr>
        <p:txBody>
          <a:bodyPr wrap="none" rtlCol="0">
            <a:spAutoFit/>
          </a:bodyPr>
          <a:lstStyle/>
          <a:p>
            <a:r>
              <a:rPr lang="en-US" dirty="0">
                <a:latin typeface="Times New Roman" panose="02020603050405020304" charset="0"/>
                <a:cs typeface="Times New Roman" panose="02020603050405020304" charset="0"/>
              </a:rPr>
              <a:t>Using camera to test</a:t>
            </a:r>
            <a:endParaRPr lang="en-US" dirty="0">
              <a:latin typeface="Times New Roman" panose="02020603050405020304" charset="0"/>
              <a:cs typeface="Times New Roman" panose="02020603050405020304" charset="0"/>
            </a:endParaRPr>
          </a:p>
        </p:txBody>
      </p:sp>
      <p:pic>
        <p:nvPicPr>
          <p:cNvPr id="15" name="Picture 11"/>
          <p:cNvPicPr>
            <a:picLocks noChangeAspect="1"/>
          </p:cNvPicPr>
          <p:nvPr/>
        </p:nvPicPr>
        <p:blipFill>
          <a:blip r:embed="rId2"/>
          <a:stretch>
            <a:fillRect/>
          </a:stretch>
        </p:blipFill>
        <p:spPr>
          <a:xfrm>
            <a:off x="7779206" y="1451519"/>
            <a:ext cx="3662133" cy="2381978"/>
          </a:xfrm>
          <a:prstGeom prst="rect">
            <a:avLst/>
          </a:prstGeom>
        </p:spPr>
      </p:pic>
      <p:pic>
        <p:nvPicPr>
          <p:cNvPr id="17" name="Picture 13"/>
          <p:cNvPicPr>
            <a:picLocks noChangeAspect="1"/>
          </p:cNvPicPr>
          <p:nvPr/>
        </p:nvPicPr>
        <p:blipFill>
          <a:blip r:embed="rId3"/>
          <a:stretch>
            <a:fillRect/>
          </a:stretch>
        </p:blipFill>
        <p:spPr>
          <a:xfrm>
            <a:off x="7954253" y="3890498"/>
            <a:ext cx="3312739" cy="2068967"/>
          </a:xfrm>
          <a:prstGeom prst="rect">
            <a:avLst/>
          </a:prstGeom>
        </p:spPr>
      </p:pic>
      <p:sp>
        <p:nvSpPr>
          <p:cNvPr id="18" name="TextBox 15"/>
          <p:cNvSpPr txBox="1"/>
          <p:nvPr/>
        </p:nvSpPr>
        <p:spPr>
          <a:xfrm>
            <a:off x="8312975" y="6260999"/>
            <a:ext cx="2289794" cy="369332"/>
          </a:xfrm>
          <a:prstGeom prst="rect">
            <a:avLst/>
          </a:prstGeom>
          <a:noFill/>
        </p:spPr>
        <p:txBody>
          <a:bodyPr wrap="none" rtlCol="0">
            <a:spAutoFit/>
          </a:bodyPr>
          <a:lstStyle/>
          <a:p>
            <a:r>
              <a:rPr lang="en-US" dirty="0">
                <a:latin typeface="Times New Roman" panose="02020603050405020304" charset="0"/>
                <a:cs typeface="Times New Roman" panose="02020603050405020304" charset="0"/>
              </a:rPr>
              <a:t>Loading images to test</a:t>
            </a:r>
            <a:endParaRPr lang="en-US" dirty="0">
              <a:latin typeface="Times New Roman" panose="02020603050405020304" charset="0"/>
              <a:cs typeface="Times New Roman" panose="02020603050405020304" charset="0"/>
            </a:endParaRPr>
          </a:p>
        </p:txBody>
      </p:sp>
    </p:spTree>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5244</Words>
  <Application>WPS 演示</Application>
  <PresentationFormat>Widescreen</PresentationFormat>
  <Paragraphs>143</Paragraphs>
  <Slides>20</Slides>
  <Notes>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20</vt:i4>
      </vt:variant>
    </vt:vector>
  </HeadingPairs>
  <TitlesOfParts>
    <vt:vector size="31" baseType="lpstr">
      <vt:lpstr>Arial</vt:lpstr>
      <vt:lpstr>宋体</vt:lpstr>
      <vt:lpstr>Wingdings</vt:lpstr>
      <vt:lpstr>Times New Roman</vt:lpstr>
      <vt:lpstr>微软雅黑</vt:lpstr>
      <vt:lpstr>Arial Unicode MS</vt:lpstr>
      <vt:lpstr>Calibri Light</vt:lpstr>
      <vt:lpstr>Calibri</vt:lpstr>
      <vt:lpstr>等线</vt:lpstr>
      <vt:lpstr>Office Theme</vt:lpstr>
      <vt:lpstr>1_Office Theme</vt:lpstr>
      <vt:lpstr>PowerPoint 演示文稿</vt:lpstr>
      <vt:lpstr>PowerPoint 演示文稿</vt:lpstr>
      <vt:lpstr>PowerPoint 演示文稿</vt:lpstr>
      <vt:lpstr>PowerPoint 演示文稿</vt:lpstr>
      <vt:lpstr>Creating training data set</vt:lpstr>
      <vt:lpstr>Training Process</vt:lpstr>
      <vt:lpstr>Training Process</vt:lpstr>
      <vt:lpstr>Training Result</vt:lpstr>
      <vt:lpstr>Prediction Result</vt:lpstr>
      <vt:lpstr>Part 2: Creating a map to check whether parking slots are empty</vt:lpstr>
      <vt:lpstr>PowerPoint 演示文稿</vt:lpstr>
      <vt:lpstr>PowerPoint 演示文稿</vt:lpstr>
      <vt:lpstr>PowerPoint 演示文稿</vt:lpstr>
      <vt:lpstr>PowerPoint 演示文稿</vt:lpstr>
      <vt:lpstr>PowerPoint 演示文稿</vt:lpstr>
      <vt:lpstr>Part 3: Sending message to Phone</vt:lpstr>
      <vt:lpstr>Receiving message</vt:lpstr>
      <vt:lpstr>Demo</vt:lpstr>
      <vt:lpstr>Summary</vt:lpstr>
      <vt:lpstr>Reference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luke ma</dc:creator>
  <cp:lastModifiedBy>Neil</cp:lastModifiedBy>
  <cp:revision>26</cp:revision>
  <dcterms:created xsi:type="dcterms:W3CDTF">2020-11-19T03:07:00Z</dcterms:created>
  <dcterms:modified xsi:type="dcterms:W3CDTF">2020-12-19T00:55:07Z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2052-11.3.0.9228</vt:lpwstr>
  </property>
</Properties>
</file>

<file path=docProps/thumbnail.jpeg>
</file>